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901001" rtl="0" fontAlgn="auto" latinLnBrk="0" hangingPunct="0">
      <a:lnSpc>
        <a:spcPct val="90000"/>
      </a:lnSpc>
      <a:spcBef>
        <a:spcPts val="35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372290" y="6896756"/>
            <a:ext cx="6808723" cy="197398"/>
          </a:xfrm>
          <a:prstGeom prst="rect">
            <a:avLst/>
          </a:prstGeom>
        </p:spPr>
        <p:txBody>
          <a:bodyPr lIns="14168" tIns="14168" rIns="14168" bIns="14168"/>
          <a:lstStyle>
            <a:lvl1pPr defTabSz="289612">
              <a:defRPr sz="117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слайда"/>
          <p:cNvSpPr txBox="1"/>
          <p:nvPr>
            <p:ph type="title" hasCustomPrompt="1"/>
          </p:nvPr>
        </p:nvSpPr>
        <p:spPr>
          <a:xfrm>
            <a:off x="373889" y="3555967"/>
            <a:ext cx="6808722" cy="444685"/>
          </a:xfrm>
          <a:prstGeom prst="rect">
            <a:avLst/>
          </a:prstGeom>
        </p:spPr>
        <p:txBody>
          <a:bodyPr anchor="t"/>
          <a:lstStyle>
            <a:lvl1pPr>
              <a:defRPr spc="-132" sz="66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100" name="Подзаголовок слайда"/>
          <p:cNvSpPr txBox="1"/>
          <p:nvPr>
            <p:ph type="body" sz="quarter" idx="21" hasCustomPrompt="1"/>
          </p:nvPr>
        </p:nvSpPr>
        <p:spPr>
          <a:xfrm>
            <a:off x="373889" y="3956805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Заголовок повестки дня"/>
          <p:cNvSpPr txBox="1"/>
          <p:nvPr>
            <p:ph type="title" hasCustomPrompt="1"/>
          </p:nvPr>
        </p:nvSpPr>
        <p:spPr>
          <a:xfrm>
            <a:off x="373889" y="3555967"/>
            <a:ext cx="6808722" cy="444732"/>
          </a:xfrm>
          <a:prstGeom prst="rect">
            <a:avLst/>
          </a:prstGeom>
        </p:spPr>
        <p:txBody>
          <a:bodyPr anchor="t"/>
          <a:lstStyle>
            <a:lvl1pPr>
              <a:defRPr spc="-132" sz="6600"/>
            </a:lvl1pPr>
          </a:lstStyle>
          <a:p>
            <a:pPr/>
            <a:r>
              <a:t>Заголовок повестки дня</a:t>
            </a:r>
          </a:p>
        </p:txBody>
      </p:sp>
      <p:sp>
        <p:nvSpPr>
          <p:cNvPr id="10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373889" y="3956805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110" name="Уровень текста 1…"/>
          <p:cNvSpPr txBox="1"/>
          <p:nvPr>
            <p:ph type="body" sz="half" idx="1" hasCustomPrompt="1"/>
          </p:nvPr>
        </p:nvSpPr>
        <p:spPr>
          <a:xfrm>
            <a:off x="373889" y="4538028"/>
            <a:ext cx="6808722" cy="2558504"/>
          </a:xfrm>
          <a:prstGeom prst="rect">
            <a:avLst/>
          </a:prstGeom>
        </p:spPr>
        <p:txBody>
          <a:bodyPr/>
          <a:lstStyle>
            <a:lvl1pPr>
              <a:spcBef>
                <a:spcPts val="1400"/>
              </a:spcBef>
              <a:defRPr b="0" spc="-42"/>
            </a:lvl1pPr>
            <a:lvl2pPr>
              <a:spcBef>
                <a:spcPts val="1400"/>
              </a:spcBef>
              <a:defRPr b="0" spc="-42"/>
            </a:lvl2pPr>
            <a:lvl3pPr>
              <a:spcBef>
                <a:spcPts val="1400"/>
              </a:spcBef>
              <a:defRPr b="0" spc="-42"/>
            </a:lvl3pPr>
            <a:lvl4pPr>
              <a:spcBef>
                <a:spcPts val="1400"/>
              </a:spcBef>
              <a:defRPr b="0" spc="-42"/>
            </a:lvl4pPr>
            <a:lvl5pPr>
              <a:spcBef>
                <a:spcPts val="1400"/>
              </a:spcBef>
              <a:defRPr b="0" spc="-42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Уровень текста 1…"/>
          <p:cNvSpPr txBox="1"/>
          <p:nvPr>
            <p:ph type="body" sz="quarter" idx="1" hasCustomPrompt="1"/>
          </p:nvPr>
        </p:nvSpPr>
        <p:spPr>
          <a:xfrm>
            <a:off x="373889" y="4746383"/>
            <a:ext cx="6808722" cy="1200634"/>
          </a:xfrm>
          <a:prstGeom prst="rect">
            <a:avLst/>
          </a:prstGeom>
        </p:spPr>
        <p:txBody>
          <a:bodyPr anchor="ctr"/>
          <a:lstStyle>
            <a:lvl1pPr algn="ctr" defTabSz="1901001">
              <a:lnSpc>
                <a:spcPct val="80000"/>
              </a:lnSpc>
              <a:defRPr b="0" spc="-180" sz="9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901001">
              <a:lnSpc>
                <a:spcPct val="80000"/>
              </a:lnSpc>
              <a:defRPr b="0" spc="-180" sz="9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901001">
              <a:lnSpc>
                <a:spcPct val="80000"/>
              </a:lnSpc>
              <a:defRPr b="0" spc="-180" sz="9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901001">
              <a:lnSpc>
                <a:spcPct val="80000"/>
              </a:lnSpc>
              <a:defRPr b="0" spc="-180" sz="9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901001">
              <a:lnSpc>
                <a:spcPct val="80000"/>
              </a:lnSpc>
              <a:defRPr b="0" spc="-180" sz="9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Уровень текста 1…"/>
          <p:cNvSpPr txBox="1"/>
          <p:nvPr>
            <p:ph type="body" sz="quarter" idx="1" hasCustomPrompt="1"/>
          </p:nvPr>
        </p:nvSpPr>
        <p:spPr>
          <a:xfrm>
            <a:off x="373889" y="3554859"/>
            <a:ext cx="6808722" cy="2244138"/>
          </a:xfrm>
          <a:prstGeom prst="rect">
            <a:avLst/>
          </a:prstGeom>
        </p:spPr>
        <p:txBody>
          <a:bodyPr anchor="b"/>
          <a:lstStyle>
            <a:lvl1pPr algn="ctr" defTabSz="1901001">
              <a:lnSpc>
                <a:spcPct val="80000"/>
              </a:lnSpc>
              <a:defRPr spc="-194" sz="19400"/>
            </a:lvl1pPr>
            <a:lvl2pPr algn="ctr" defTabSz="1901001">
              <a:lnSpc>
                <a:spcPct val="80000"/>
              </a:lnSpc>
              <a:defRPr spc="-194" sz="19400"/>
            </a:lvl2pPr>
            <a:lvl3pPr algn="ctr" defTabSz="1901001">
              <a:lnSpc>
                <a:spcPct val="80000"/>
              </a:lnSpc>
              <a:defRPr spc="-194" sz="19400"/>
            </a:lvl3pPr>
            <a:lvl4pPr algn="ctr" defTabSz="1901001">
              <a:lnSpc>
                <a:spcPct val="80000"/>
              </a:lnSpc>
              <a:defRPr spc="-194" sz="19400"/>
            </a:lvl4pPr>
            <a:lvl5pPr algn="ctr" defTabSz="1901001">
              <a:lnSpc>
                <a:spcPct val="80000"/>
              </a:lnSpc>
              <a:defRPr spc="-194" sz="194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Информация о факте"/>
          <p:cNvSpPr txBox="1"/>
          <p:nvPr>
            <p:ph type="body" sz="quarter" idx="21" hasCustomPrompt="1"/>
          </p:nvPr>
        </p:nvSpPr>
        <p:spPr>
          <a:xfrm>
            <a:off x="373889" y="5781849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algn="ctr" defTabSz="263869">
              <a:defRPr sz="1721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Авторство"/>
          <p:cNvSpPr txBox="1"/>
          <p:nvPr>
            <p:ph type="body" sz="quarter" idx="21" hasCustomPrompt="1"/>
          </p:nvPr>
        </p:nvSpPr>
        <p:spPr>
          <a:xfrm>
            <a:off x="753054" y="6529712"/>
            <a:ext cx="6259913" cy="197398"/>
          </a:xfrm>
          <a:prstGeom prst="rect">
            <a:avLst/>
          </a:prstGeom>
        </p:spPr>
        <p:txBody>
          <a:bodyPr lIns="14168" tIns="14168" rIns="14168" bIns="14168"/>
          <a:lstStyle>
            <a:lvl1pPr defTabSz="289612">
              <a:defRPr sz="1170"/>
            </a:lvl1pPr>
          </a:lstStyle>
          <a:p>
            <a:pPr/>
            <a:r>
              <a:t>Авторство</a:t>
            </a:r>
          </a:p>
        </p:txBody>
      </p:sp>
      <p:sp>
        <p:nvSpPr>
          <p:cNvPr id="136" name="Уровень текста 1…"/>
          <p:cNvSpPr txBox="1"/>
          <p:nvPr>
            <p:ph type="body" sz="quarter" idx="1" hasCustomPrompt="1"/>
          </p:nvPr>
        </p:nvSpPr>
        <p:spPr>
          <a:xfrm>
            <a:off x="543533" y="4752276"/>
            <a:ext cx="6469434" cy="1188848"/>
          </a:xfrm>
          <a:prstGeom prst="rect">
            <a:avLst/>
          </a:prstGeom>
        </p:spPr>
        <p:txBody>
          <a:bodyPr/>
          <a:lstStyle>
            <a:lvl1pPr marL="498123" indent="-366347" defTabSz="1901001">
              <a:lnSpc>
                <a:spcPct val="90000"/>
              </a:lnSpc>
              <a:defRPr b="0" spc="-132" sz="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98123" indent="90852" defTabSz="1901001">
              <a:lnSpc>
                <a:spcPct val="90000"/>
              </a:lnSpc>
              <a:defRPr b="0" spc="-132" sz="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98123" indent="548052" defTabSz="1901001">
              <a:lnSpc>
                <a:spcPct val="90000"/>
              </a:lnSpc>
              <a:defRPr b="0" spc="-132" sz="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98123" indent="1005252" defTabSz="1901001">
              <a:lnSpc>
                <a:spcPct val="90000"/>
              </a:lnSpc>
              <a:defRPr b="0" spc="-132" sz="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98123" indent="1462452" defTabSz="1901001">
              <a:lnSpc>
                <a:spcPct val="90000"/>
              </a:lnSpc>
              <a:defRPr b="0" spc="-132" sz="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4884175" y="3536288"/>
            <a:ext cx="2305346" cy="18437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Тарелка с рублеными котлетами из лосося, салатом и хумусом "/>
          <p:cNvSpPr/>
          <p:nvPr>
            <p:ph type="pic" sz="quarter" idx="22"/>
          </p:nvPr>
        </p:nvSpPr>
        <p:spPr>
          <a:xfrm>
            <a:off x="4183624" y="4454285"/>
            <a:ext cx="3235128" cy="3765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Тарелка пасты папарделле с зелёным маслом из петрушки, жареным фундуком и стружкой сыра пармезан"/>
          <p:cNvSpPr/>
          <p:nvPr>
            <p:ph type="pic" sz="half" idx="23"/>
          </p:nvPr>
        </p:nvSpPr>
        <p:spPr>
          <a:xfrm>
            <a:off x="-43293" y="3374925"/>
            <a:ext cx="5147867" cy="3860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413246" y="1509415"/>
            <a:ext cx="8382992" cy="67063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358147" y="2819995"/>
            <a:ext cx="8288537" cy="4964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373889" y="5429349"/>
            <a:ext cx="6808722" cy="1440458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374258" y="3564221"/>
            <a:ext cx="6807985" cy="197398"/>
          </a:xfrm>
          <a:prstGeom prst="rect">
            <a:avLst/>
          </a:prstGeom>
        </p:spPr>
        <p:txBody>
          <a:bodyPr lIns="14168" tIns="14168" rIns="14168" bIns="14168"/>
          <a:lstStyle>
            <a:lvl1pPr defTabSz="289612">
              <a:defRPr sz="117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373889" y="6819297"/>
            <a:ext cx="6808722" cy="346139"/>
          </a:xfrm>
          <a:prstGeom prst="rect">
            <a:avLst/>
          </a:prstGeom>
        </p:spPr>
        <p:txBody>
          <a:bodyPr/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/>
          <p:nvPr>
            <p:ph type="pic" sz="half" idx="21"/>
          </p:nvPr>
        </p:nvSpPr>
        <p:spPr>
          <a:xfrm>
            <a:off x="3400425" y="3158463"/>
            <a:ext cx="3763635" cy="43804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373889" y="3615002"/>
            <a:ext cx="3030472" cy="1822892"/>
          </a:xfrm>
          <a:prstGeom prst="rect">
            <a:avLst/>
          </a:prstGeom>
        </p:spPr>
        <p:txBody>
          <a:bodyPr/>
          <a:lstStyle>
            <a:lvl1pPr>
              <a:defRPr spc="-132" sz="66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373889" y="5409477"/>
            <a:ext cx="3030472" cy="1668921"/>
          </a:xfrm>
          <a:prstGeom prst="rect">
            <a:avLst/>
          </a:prstGeom>
        </p:spPr>
        <p:txBody>
          <a:bodyPr/>
          <a:lstStyle/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3669486" y="7187562"/>
            <a:ext cx="213655" cy="2050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xfrm>
            <a:off x="373889" y="3555967"/>
            <a:ext cx="6808722" cy="444132"/>
          </a:xfrm>
          <a:prstGeom prst="rect">
            <a:avLst/>
          </a:prstGeom>
        </p:spPr>
        <p:txBody>
          <a:bodyPr anchor="t"/>
          <a:lstStyle>
            <a:lvl1pPr>
              <a:defRPr spc="-132" sz="66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373889" y="3956805"/>
            <a:ext cx="680872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sz="half" idx="1" hasCustomPrompt="1"/>
          </p:nvPr>
        </p:nvSpPr>
        <p:spPr>
          <a:xfrm>
            <a:off x="373889" y="4538028"/>
            <a:ext cx="6808722" cy="2558504"/>
          </a:xfrm>
          <a:prstGeom prst="rect">
            <a:avLst/>
          </a:prstGeom>
        </p:spPr>
        <p:txBody>
          <a:bodyPr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sz="half" idx="1" hasCustomPrompt="1"/>
          </p:nvPr>
        </p:nvSpPr>
        <p:spPr>
          <a:xfrm>
            <a:off x="373889" y="4538028"/>
            <a:ext cx="6808722" cy="2558504"/>
          </a:xfrm>
          <a:prstGeom prst="rect">
            <a:avLst/>
          </a:prstGeom>
        </p:spPr>
        <p:txBody>
          <a:bodyPr numCol="2" spcCol="340436"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/>
          <p:nvPr>
            <p:ph type="body" sz="quarter" idx="21" hasCustomPrompt="1"/>
          </p:nvPr>
        </p:nvSpPr>
        <p:spPr>
          <a:xfrm>
            <a:off x="373889" y="3956805"/>
            <a:ext cx="303047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/>
          <p:nvPr>
            <p:ph type="body" sz="quarter" idx="1" hasCustomPrompt="1"/>
          </p:nvPr>
        </p:nvSpPr>
        <p:spPr>
          <a:xfrm>
            <a:off x="373889" y="4538028"/>
            <a:ext cx="3030472" cy="2558696"/>
          </a:xfrm>
          <a:prstGeom prst="rect">
            <a:avLst/>
          </a:prstGeom>
        </p:spPr>
        <p:txBody>
          <a:bodyPr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/>
          <p:nvPr>
            <p:ph type="pic" sz="quarter" idx="22"/>
          </p:nvPr>
        </p:nvSpPr>
        <p:spPr>
          <a:xfrm>
            <a:off x="3778250" y="3095224"/>
            <a:ext cx="3383094" cy="4510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373889" y="3555967"/>
            <a:ext cx="3030472" cy="444732"/>
          </a:xfrm>
          <a:prstGeom prst="rect">
            <a:avLst/>
          </a:prstGeom>
        </p:spPr>
        <p:txBody>
          <a:bodyPr anchor="t"/>
          <a:lstStyle>
            <a:lvl1pPr>
              <a:defRPr spc="-132" sz="66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мел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одзаголовок слайда"/>
          <p:cNvSpPr txBox="1"/>
          <p:nvPr>
            <p:ph type="body" sz="quarter" idx="21" hasCustomPrompt="1"/>
          </p:nvPr>
        </p:nvSpPr>
        <p:spPr>
          <a:xfrm>
            <a:off x="373889" y="3956805"/>
            <a:ext cx="303047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72" name="Уровень текста 1…"/>
          <p:cNvSpPr txBox="1"/>
          <p:nvPr>
            <p:ph type="body" sz="quarter" idx="1" hasCustomPrompt="1"/>
          </p:nvPr>
        </p:nvSpPr>
        <p:spPr>
          <a:xfrm>
            <a:off x="373889" y="4538028"/>
            <a:ext cx="3030472" cy="2558696"/>
          </a:xfrm>
          <a:prstGeom prst="rect">
            <a:avLst/>
          </a:prstGeom>
        </p:spPr>
        <p:txBody>
          <a:bodyPr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Заголовок слайда"/>
          <p:cNvSpPr txBox="1"/>
          <p:nvPr>
            <p:ph type="title" hasCustomPrompt="1"/>
          </p:nvPr>
        </p:nvSpPr>
        <p:spPr>
          <a:xfrm>
            <a:off x="373889" y="3555967"/>
            <a:ext cx="3030472" cy="444732"/>
          </a:xfrm>
          <a:prstGeom prst="rect">
            <a:avLst/>
          </a:prstGeom>
        </p:spPr>
        <p:txBody>
          <a:bodyPr anchor="t"/>
          <a:lstStyle>
            <a:lvl1pPr>
              <a:defRPr spc="-132" sz="66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, видео — круп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одзаголовок слайда"/>
          <p:cNvSpPr txBox="1"/>
          <p:nvPr>
            <p:ph type="body" sz="quarter" idx="21" hasCustomPrompt="1"/>
          </p:nvPr>
        </p:nvSpPr>
        <p:spPr>
          <a:xfrm>
            <a:off x="373889" y="3956805"/>
            <a:ext cx="3030472" cy="289685"/>
          </a:xfrm>
          <a:prstGeom prst="rect">
            <a:avLst/>
          </a:prstGeom>
        </p:spPr>
        <p:txBody>
          <a:bodyPr lIns="14168" tIns="14168" rIns="14168" bIns="14168"/>
          <a:lstStyle>
            <a:lvl1pPr defTabSz="263869">
              <a:defRPr sz="1721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2" name="Уровень текста 1…"/>
          <p:cNvSpPr txBox="1"/>
          <p:nvPr>
            <p:ph type="body" sz="quarter" idx="1" hasCustomPrompt="1"/>
          </p:nvPr>
        </p:nvSpPr>
        <p:spPr>
          <a:xfrm>
            <a:off x="373889" y="4538028"/>
            <a:ext cx="3030472" cy="2558696"/>
          </a:xfrm>
          <a:prstGeom prst="rect">
            <a:avLst/>
          </a:prstGeom>
        </p:spPr>
        <p:txBody>
          <a:bodyPr/>
          <a:lstStyle>
            <a:lvl1pPr marL="4572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1pPr>
            <a:lvl2pPr marL="10668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2pPr>
            <a:lvl3pPr marL="16764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3pPr>
            <a:lvl4pPr marL="22860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4pPr>
            <a:lvl5pPr marL="2895600" indent="-457200" defTabSz="1901001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600"/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Заголовок слайда"/>
          <p:cNvSpPr txBox="1"/>
          <p:nvPr>
            <p:ph type="title" hasCustomPrompt="1"/>
          </p:nvPr>
        </p:nvSpPr>
        <p:spPr>
          <a:xfrm>
            <a:off x="373889" y="3555967"/>
            <a:ext cx="3030472" cy="444732"/>
          </a:xfrm>
          <a:prstGeom prst="rect">
            <a:avLst/>
          </a:prstGeom>
        </p:spPr>
        <p:txBody>
          <a:bodyPr anchor="t"/>
          <a:lstStyle>
            <a:lvl1pPr>
              <a:defRPr spc="-132" sz="66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Заголовок раздела"/>
          <p:cNvSpPr txBox="1"/>
          <p:nvPr>
            <p:ph type="title" hasCustomPrompt="1"/>
          </p:nvPr>
        </p:nvSpPr>
        <p:spPr>
          <a:xfrm>
            <a:off x="373888" y="4626471"/>
            <a:ext cx="6808723" cy="1440458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3669486" y="7187562"/>
            <a:ext cx="213655" cy="2050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презентации"/>
          <p:cNvSpPr txBox="1"/>
          <p:nvPr>
            <p:ph type="title" hasCustomPrompt="1"/>
          </p:nvPr>
        </p:nvSpPr>
        <p:spPr>
          <a:xfrm>
            <a:off x="373888" y="4019413"/>
            <a:ext cx="6808723" cy="1440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b">
            <a:normAutofit fontScale="100000" lnSpcReduction="0"/>
          </a:bodyPr>
          <a:lstStyle/>
          <a:p>
            <a:pPr/>
            <a:r>
              <a:t>Заголовок презентации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372291" y="5459871"/>
            <a:ext cx="6808722" cy="590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3669486" y="7186250"/>
            <a:ext cx="213655" cy="205019"/>
          </a:xfrm>
          <a:prstGeom prst="rect">
            <a:avLst/>
          </a:prstGeom>
          <a:ln w="3175">
            <a:miter lim="400000"/>
          </a:ln>
        </p:spPr>
        <p:txBody>
          <a:bodyPr wrap="none" lIns="15742" tIns="15742" rIns="15742" bIns="15742" anchor="b">
            <a:spAutoFit/>
          </a:bodyPr>
          <a:lstStyle>
            <a:lvl1pPr algn="ctr" defTabSz="455459"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90100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80" strike="noStrike" sz="9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6435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554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hyperlink" Target="http://cebora.ru" TargetMode="External"/><Relationship Id="rId4" Type="http://schemas.openxmlformats.org/officeDocument/2006/relationships/hyperlink" Target="tel:+78002229016" TargetMode="External"/><Relationship Id="rId5" Type="http://schemas.openxmlformats.org/officeDocument/2006/relationships/hyperlink" Target="tel:+74955454697" TargetMode="External"/><Relationship Id="rId6" Type="http://schemas.openxmlformats.org/officeDocument/2006/relationships/hyperlink" Target="mailto:info@cebora.ru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970" y="-30243"/>
            <a:ext cx="7599243" cy="10753886"/>
          </a:xfrm>
          <a:prstGeom prst="rect">
            <a:avLst/>
          </a:prstGeom>
          <a:ln w="3175">
            <a:miter lim="400000"/>
          </a:ln>
        </p:spPr>
      </p:pic>
      <p:sp>
        <p:nvSpPr>
          <p:cNvPr id="172" name="Закругленный прямоугольник"/>
          <p:cNvSpPr/>
          <p:nvPr/>
        </p:nvSpPr>
        <p:spPr>
          <a:xfrm>
            <a:off x="4086423" y="9746649"/>
            <a:ext cx="2790627" cy="754460"/>
          </a:xfrm>
          <a:prstGeom prst="roundRect">
            <a:avLst>
              <a:gd name="adj" fmla="val 25250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Режим…"/>
          <p:cNvSpPr txBox="1"/>
          <p:nvPr>
            <p:ph type="ctrTitle"/>
          </p:nvPr>
        </p:nvSpPr>
        <p:spPr>
          <a:xfrm>
            <a:off x="628649" y="2646233"/>
            <a:ext cx="5868923" cy="1897957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00000"/>
              </a:lnSpc>
              <a:defRPr b="0" spc="-119" sz="6000">
                <a:solidFill>
                  <a:srgbClr val="3A3A3A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pPr>
            <a:r>
              <a:t>Режим</a:t>
            </a:r>
          </a:p>
          <a:p>
            <a:pPr>
              <a:lnSpc>
                <a:spcPct val="100000"/>
              </a:lnSpc>
              <a:defRPr b="0" spc="-119" sz="6000">
                <a:solidFill>
                  <a:srgbClr val="3A3A3A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pPr>
            <a:r>
              <a:t>Double Pulse</a:t>
            </a:r>
          </a:p>
        </p:txBody>
      </p:sp>
      <p:pic>
        <p:nvPicPr>
          <p:cNvPr id="174" name="cebora-elettro-fin.png" descr="cebora-elettro-f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3638" y="9888176"/>
            <a:ext cx="2236197" cy="471407"/>
          </a:xfrm>
          <a:prstGeom prst="rect">
            <a:avLst/>
          </a:prstGeom>
          <a:ln w="3175">
            <a:miter lim="400000"/>
          </a:ln>
        </p:spPr>
      </p:pic>
      <p:sp>
        <p:nvSpPr>
          <p:cNvPr id="175" name="Закругленный прямоугольник"/>
          <p:cNvSpPr/>
          <p:nvPr/>
        </p:nvSpPr>
        <p:spPr>
          <a:xfrm>
            <a:off x="679450" y="571500"/>
            <a:ext cx="6197600" cy="754460"/>
          </a:xfrm>
          <a:prstGeom prst="roundRect">
            <a:avLst>
              <a:gd name="adj" fmla="val 25250"/>
            </a:avLst>
          </a:prstGeom>
          <a:solidFill>
            <a:srgbClr val="FFFFF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ШПАРГАЛКА для сварщика"/>
          <p:cNvSpPr txBox="1"/>
          <p:nvPr/>
        </p:nvSpPr>
        <p:spPr>
          <a:xfrm>
            <a:off x="923470" y="751126"/>
            <a:ext cx="4116958" cy="4714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spc="-50" sz="2500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сварщика</a:t>
            </a:r>
          </a:p>
        </p:txBody>
      </p:sp>
      <p:pic>
        <p:nvPicPr>
          <p:cNvPr id="17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18520" t="0" r="33853" b="0"/>
          <a:stretch>
            <a:fillRect/>
          </a:stretch>
        </p:blipFill>
        <p:spPr>
          <a:xfrm>
            <a:off x="-23416" y="5029656"/>
            <a:ext cx="7603504" cy="5569231"/>
          </a:xfrm>
          <a:prstGeom prst="rect">
            <a:avLst/>
          </a:prstGeom>
          <a:ln w="3175">
            <a:miter lim="400000"/>
          </a:ln>
        </p:spPr>
      </p:pic>
      <p:pic>
        <p:nvPicPr>
          <p:cNvPr id="178" name="Изображение" descr="Изображение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353" y="6693464"/>
            <a:ext cx="1971280" cy="2911802"/>
          </a:xfrm>
          <a:prstGeom prst="rect">
            <a:avLst/>
          </a:prstGeom>
          <a:ln w="3175">
            <a:miter lim="400000"/>
          </a:ln>
        </p:spPr>
      </p:pic>
      <p:pic>
        <p:nvPicPr>
          <p:cNvPr id="179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80096" y="5961562"/>
            <a:ext cx="2396308" cy="3049295"/>
          </a:xfrm>
          <a:prstGeom prst="rect">
            <a:avLst/>
          </a:prstGeom>
          <a:ln w="3175">
            <a:miter lim="400000"/>
          </a:ln>
        </p:spPr>
      </p:pic>
      <p:pic>
        <p:nvPicPr>
          <p:cNvPr id="180" name="Изображение" descr="Изображение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25897" y="6221890"/>
            <a:ext cx="1778859" cy="2066615"/>
          </a:xfrm>
          <a:prstGeom prst="rect">
            <a:avLst/>
          </a:prstGeom>
          <a:ln w="3175">
            <a:miter lim="400000"/>
          </a:ln>
        </p:spPr>
      </p:pic>
      <p:sp>
        <p:nvSpPr>
          <p:cNvPr id="181" name="Двойной импульс"/>
          <p:cNvSpPr txBox="1"/>
          <p:nvPr/>
        </p:nvSpPr>
        <p:spPr>
          <a:xfrm>
            <a:off x="628649" y="4627362"/>
            <a:ext cx="4574158" cy="47140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653871">
              <a:lnSpc>
                <a:spcPct val="100000"/>
              </a:lnSpc>
              <a:spcBef>
                <a:spcPts val="0"/>
              </a:spcBef>
              <a:defRPr spc="-60" sz="3045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Двойной импульс</a:t>
            </a:r>
          </a:p>
        </p:txBody>
      </p:sp>
      <p:pic>
        <p:nvPicPr>
          <p:cNvPr id="182" name="Изображение" descr="Изображение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75680" y="619204"/>
            <a:ext cx="659051" cy="65905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185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186" name="cebora-elettro-fin.png" descr="cebora-elettro-f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446" y="10199327"/>
            <a:ext cx="1184570" cy="249717"/>
          </a:xfrm>
          <a:prstGeom prst="rect">
            <a:avLst/>
          </a:prstGeom>
          <a:ln w="3175">
            <a:miter lim="400000"/>
          </a:ln>
        </p:spPr>
      </p:pic>
      <p:sp>
        <p:nvSpPr>
          <p:cNvPr id="187" name="Линия"/>
          <p:cNvSpPr/>
          <p:nvPr/>
        </p:nvSpPr>
        <p:spPr>
          <a:xfrm>
            <a:off x="2086609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188" name="Введение в режим Double Pulse"/>
          <p:cNvSpPr txBox="1"/>
          <p:nvPr/>
        </p:nvSpPr>
        <p:spPr>
          <a:xfrm>
            <a:off x="1633479" y="525275"/>
            <a:ext cx="4820379" cy="1133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53C1F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Введение в режим Double Pulse</a:t>
            </a:r>
          </a:p>
        </p:txBody>
      </p:sp>
      <p:sp>
        <p:nvSpPr>
          <p:cNvPr id="189" name="1"/>
          <p:cNvSpPr/>
          <p:nvPr/>
        </p:nvSpPr>
        <p:spPr>
          <a:xfrm>
            <a:off x="662939" y="510540"/>
            <a:ext cx="635001" cy="635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/>
          <a:lstStyle>
            <a:lvl1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0" name="Режим Double Pulse (Дабл Пульс), также известный как двойной импульс, представляет собой многопрофильный режим сварки, который позволяет сварщику управлять сварочным процессом более эффективно.…"/>
          <p:cNvSpPr txBox="1"/>
          <p:nvPr/>
        </p:nvSpPr>
        <p:spPr>
          <a:xfrm>
            <a:off x="684702" y="1967648"/>
            <a:ext cx="6364579" cy="1540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Режим Double Pulse (Дабл Пульс), также известный как двойной импульс, представляет собой многопрофильный режим сварки, который позволяет сварщику управлять сварочным процессом более эффективно. </a:t>
            </a:r>
          </a:p>
          <a:p>
            <a: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На разных аппаратах, у разных производителей он может называться по-разному:</a:t>
            </a:r>
          </a:p>
        </p:txBody>
      </p:sp>
      <p:sp>
        <p:nvSpPr>
          <p:cNvPr id="191" name="Суть режима заключается в переключении рабочего тока и изменении скорости подачи проволоки между базовыми значениями и пиковыми на установленной частоте и с определенным соотношением в цикле. Этот режим позволяет использовать два уровня «горячий» и «холо"/>
          <p:cNvSpPr txBox="1"/>
          <p:nvPr/>
        </p:nvSpPr>
        <p:spPr>
          <a:xfrm>
            <a:off x="684702" y="4703228"/>
            <a:ext cx="6364579" cy="1540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Суть режима заключается в переключении рабочего тока и изменении скорости подачи проволоки между базовыми значениями и пиковыми на установленной частоте и с определенным соотношением в цикле. Этот режим позволяет использовать два уровня «горячий» и «холодный», что повышает контроль над сварочной ванной и уменьшает общее тепловложение в изделие (уменьшает деформации от нагрева).</a:t>
            </a:r>
          </a:p>
        </p:txBody>
      </p:sp>
      <p:sp>
        <p:nvSpPr>
          <p:cNvPr id="192" name="Закругленный прямоугольник"/>
          <p:cNvSpPr/>
          <p:nvPr/>
        </p:nvSpPr>
        <p:spPr>
          <a:xfrm>
            <a:off x="659130" y="3817115"/>
            <a:ext cx="1974374" cy="605766"/>
          </a:xfrm>
          <a:prstGeom prst="roundRect">
            <a:avLst>
              <a:gd name="adj" fmla="val 31448"/>
            </a:avLst>
          </a:pr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3" name="Двойной уровень"/>
          <p:cNvSpPr txBox="1"/>
          <p:nvPr/>
        </p:nvSpPr>
        <p:spPr>
          <a:xfrm>
            <a:off x="920707" y="4005563"/>
            <a:ext cx="1467889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Двойной уровень</a:t>
            </a:r>
          </a:p>
        </p:txBody>
      </p:sp>
      <p:sp>
        <p:nvSpPr>
          <p:cNvPr id="194" name="Закругленный прямоугольник"/>
          <p:cNvSpPr/>
          <p:nvPr/>
        </p:nvSpPr>
        <p:spPr>
          <a:xfrm>
            <a:off x="2791063" y="3817115"/>
            <a:ext cx="1403390" cy="605766"/>
          </a:xfrm>
          <a:prstGeom prst="roundRect">
            <a:avLst>
              <a:gd name="adj" fmla="val 31448"/>
            </a:avLst>
          </a:pr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Дуал пульс"/>
          <p:cNvSpPr txBox="1"/>
          <p:nvPr/>
        </p:nvSpPr>
        <p:spPr>
          <a:xfrm>
            <a:off x="3014097" y="4005564"/>
            <a:ext cx="973990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Дуал пульс</a:t>
            </a:r>
          </a:p>
        </p:txBody>
      </p:sp>
      <p:sp>
        <p:nvSpPr>
          <p:cNvPr id="196" name="Закругленный прямоугольник"/>
          <p:cNvSpPr/>
          <p:nvPr/>
        </p:nvSpPr>
        <p:spPr>
          <a:xfrm>
            <a:off x="4352012" y="3817115"/>
            <a:ext cx="1280617" cy="605766"/>
          </a:xfrm>
          <a:prstGeom prst="roundRect">
            <a:avLst>
              <a:gd name="adj" fmla="val 31448"/>
            </a:avLst>
          </a:pr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7" name="Би пульс"/>
          <p:cNvSpPr txBox="1"/>
          <p:nvPr/>
        </p:nvSpPr>
        <p:spPr>
          <a:xfrm>
            <a:off x="4613589" y="4005564"/>
            <a:ext cx="776136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Би пульс</a:t>
            </a:r>
          </a:p>
        </p:txBody>
      </p:sp>
      <p:sp>
        <p:nvSpPr>
          <p:cNvPr id="198" name="Закругленный прямоугольник"/>
          <p:cNvSpPr/>
          <p:nvPr/>
        </p:nvSpPr>
        <p:spPr>
          <a:xfrm>
            <a:off x="641349" y="6478373"/>
            <a:ext cx="3001250" cy="1133850"/>
          </a:xfrm>
          <a:prstGeom prst="roundRect">
            <a:avLst>
              <a:gd name="adj" fmla="val 16801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Закругленный прямоугольник"/>
          <p:cNvSpPr/>
          <p:nvPr/>
        </p:nvSpPr>
        <p:spPr>
          <a:xfrm>
            <a:off x="3968749" y="6478373"/>
            <a:ext cx="3001250" cy="1133850"/>
          </a:xfrm>
          <a:prstGeom prst="roundRect">
            <a:avLst>
              <a:gd name="adj" fmla="val 16801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Горячий уровень. Используется для повышения температуры и подготовки материалов к соединению."/>
          <p:cNvSpPr txBox="1"/>
          <p:nvPr/>
        </p:nvSpPr>
        <p:spPr>
          <a:xfrm>
            <a:off x="710843" y="6587500"/>
            <a:ext cx="2862262" cy="9155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355600">
              <a:lnSpc>
                <a:spcPct val="120000"/>
              </a:lnSpc>
              <a:spcBef>
                <a:spcPts val="0"/>
              </a:spcBef>
              <a:defRPr sz="1300"/>
            </a:pPr>
            <a:r>
              <a:rPr b="1">
                <a:solidFill>
                  <a:srgbClr val="D53C1F"/>
                </a:solidFill>
              </a:rPr>
              <a:t>Горячий уровень.</a:t>
            </a:r>
            <a:r>
              <a:t> Используется для повышения температуры и подготовки материалов к соединению.</a:t>
            </a:r>
          </a:p>
        </p:txBody>
      </p:sp>
      <p:sp>
        <p:nvSpPr>
          <p:cNvPr id="201" name="Холодный уровень.…"/>
          <p:cNvSpPr txBox="1"/>
          <p:nvPr/>
        </p:nvSpPr>
        <p:spPr>
          <a:xfrm>
            <a:off x="4038243" y="6587500"/>
            <a:ext cx="2862262" cy="9155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355600">
              <a:lnSpc>
                <a:spcPct val="120000"/>
              </a:lnSpc>
              <a:spcBef>
                <a:spcPts val="0"/>
              </a:spcBef>
              <a:defRPr sz="1300"/>
            </a:pPr>
            <a:r>
              <a:rPr b="1">
                <a:solidFill>
                  <a:srgbClr val="D53C1F"/>
                </a:solidFill>
              </a:rPr>
              <a:t>Холодный уровень. </a:t>
            </a:r>
            <a:endParaRPr b="1">
              <a:solidFill>
                <a:srgbClr val="D53C1F"/>
              </a:solidFill>
            </a:endParaRPr>
          </a:p>
          <a:p>
            <a:pPr defTabSz="355600">
              <a:lnSpc>
                <a:spcPct val="120000"/>
              </a:lnSpc>
              <a:spcBef>
                <a:spcPts val="0"/>
              </a:spcBef>
              <a:defRPr sz="1300"/>
            </a:pPr>
            <a:r>
              <a:t>Обеспечивает контроль над температурой и минимизирует деформации.</a:t>
            </a:r>
          </a:p>
        </p:txBody>
      </p:sp>
      <p:sp>
        <p:nvSpPr>
          <p:cNvPr id="202" name="2"/>
          <p:cNvSpPr txBox="1"/>
          <p:nvPr/>
        </p:nvSpPr>
        <p:spPr>
          <a:xfrm>
            <a:off x="6823469" y="10217304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pic>
        <p:nvPicPr>
          <p:cNvPr id="20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3">
            <a:extLst/>
          </a:blip>
          <a:srcRect l="0" t="11487" r="0" b="45333"/>
          <a:stretch>
            <a:fillRect/>
          </a:stretch>
        </p:blipFill>
        <p:spPr>
          <a:xfrm>
            <a:off x="591542" y="7827226"/>
            <a:ext cx="6373572" cy="206404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06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207" name="cebora-elettro-fin.png" descr="cebora-elettro-f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208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09" name="Низкий ток, используемый для охлаждения и формирования шва."/>
          <p:cNvSpPr txBox="1"/>
          <p:nvPr/>
        </p:nvSpPr>
        <p:spPr>
          <a:xfrm>
            <a:off x="2492051" y="1990069"/>
            <a:ext cx="4619172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Низкий ток, используемый для охлаждения и формирования шва.</a:t>
            </a:r>
          </a:p>
        </p:txBody>
      </p:sp>
      <p:sp>
        <p:nvSpPr>
          <p:cNvPr id="210" name="Закругленный прямоугольник"/>
          <p:cNvSpPr/>
          <p:nvPr/>
        </p:nvSpPr>
        <p:spPr>
          <a:xfrm>
            <a:off x="690782" y="1865280"/>
            <a:ext cx="1586392" cy="605767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1" name="Базовый ток"/>
          <p:cNvSpPr txBox="1"/>
          <p:nvPr/>
        </p:nvSpPr>
        <p:spPr>
          <a:xfrm>
            <a:off x="885945" y="2053729"/>
            <a:ext cx="1167764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Базовый ток</a:t>
            </a:r>
          </a:p>
        </p:txBody>
      </p:sp>
      <p:sp>
        <p:nvSpPr>
          <p:cNvPr id="212" name="Закругленный прямоугольник"/>
          <p:cNvSpPr/>
          <p:nvPr/>
        </p:nvSpPr>
        <p:spPr>
          <a:xfrm>
            <a:off x="671732" y="609600"/>
            <a:ext cx="6197601" cy="754460"/>
          </a:xfrm>
          <a:prstGeom prst="roundRect">
            <a:avLst>
              <a:gd name="adj" fmla="val 25250"/>
            </a:avLst>
          </a:pr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3" name="Основные термины и понятия"/>
          <p:cNvSpPr txBox="1"/>
          <p:nvPr/>
        </p:nvSpPr>
        <p:spPr>
          <a:xfrm>
            <a:off x="873245" y="793070"/>
            <a:ext cx="5138575" cy="3875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spc="-50" sz="2500">
                <a:solidFill>
                  <a:srgbClr val="3A3A3A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Основные термины и понятия</a:t>
            </a:r>
          </a:p>
        </p:txBody>
      </p:sp>
      <p:sp>
        <p:nvSpPr>
          <p:cNvPr id="214" name="Высокий ток, обеспечивающий проплавление."/>
          <p:cNvSpPr txBox="1"/>
          <p:nvPr/>
        </p:nvSpPr>
        <p:spPr>
          <a:xfrm>
            <a:off x="2492051" y="3019748"/>
            <a:ext cx="4619172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Высокий ток, обеспечивающий проплавление.</a:t>
            </a:r>
          </a:p>
        </p:txBody>
      </p:sp>
      <p:sp>
        <p:nvSpPr>
          <p:cNvPr id="215" name="Закругленный прямоугольник"/>
          <p:cNvSpPr/>
          <p:nvPr/>
        </p:nvSpPr>
        <p:spPr>
          <a:xfrm>
            <a:off x="690782" y="2797301"/>
            <a:ext cx="1586392" cy="605767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6" name="Пиковый ток"/>
          <p:cNvSpPr txBox="1"/>
          <p:nvPr/>
        </p:nvSpPr>
        <p:spPr>
          <a:xfrm>
            <a:off x="885945" y="2985749"/>
            <a:ext cx="1178703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Пиковый ток</a:t>
            </a:r>
          </a:p>
        </p:txBody>
      </p:sp>
      <p:sp>
        <p:nvSpPr>
          <p:cNvPr id="217" name="Количество переключений между базовым и пиковым током в секунду."/>
          <p:cNvSpPr txBox="1"/>
          <p:nvPr/>
        </p:nvSpPr>
        <p:spPr>
          <a:xfrm>
            <a:off x="3357883" y="3820112"/>
            <a:ext cx="3753340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Количество переключений между базовым и пиковым током в секунду.</a:t>
            </a:r>
          </a:p>
        </p:txBody>
      </p:sp>
      <p:sp>
        <p:nvSpPr>
          <p:cNvPr id="218" name="Закругленный прямоугольник"/>
          <p:cNvSpPr/>
          <p:nvPr/>
        </p:nvSpPr>
        <p:spPr>
          <a:xfrm>
            <a:off x="690782" y="3729322"/>
            <a:ext cx="2466971" cy="605766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9" name="Частота переключения"/>
          <p:cNvSpPr txBox="1"/>
          <p:nvPr/>
        </p:nvSpPr>
        <p:spPr>
          <a:xfrm>
            <a:off x="885945" y="3917770"/>
            <a:ext cx="2076645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Частота переключения</a:t>
            </a:r>
          </a:p>
        </p:txBody>
      </p:sp>
      <p:sp>
        <p:nvSpPr>
          <p:cNvPr id="220" name="Процент времени, который пиковый ток занимает в одном цикле."/>
          <p:cNvSpPr txBox="1"/>
          <p:nvPr/>
        </p:nvSpPr>
        <p:spPr>
          <a:xfrm>
            <a:off x="3019276" y="4721193"/>
            <a:ext cx="4116957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Процент времени, который пиковый ток занимает в одном цикле.</a:t>
            </a:r>
          </a:p>
        </p:txBody>
      </p:sp>
      <p:sp>
        <p:nvSpPr>
          <p:cNvPr id="221" name="Закругленный прямоугольник"/>
          <p:cNvSpPr/>
          <p:nvPr/>
        </p:nvSpPr>
        <p:spPr>
          <a:xfrm>
            <a:off x="690782" y="4661342"/>
            <a:ext cx="1957532" cy="605767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2" name="Наполняемость"/>
          <p:cNvSpPr txBox="1"/>
          <p:nvPr/>
        </p:nvSpPr>
        <p:spPr>
          <a:xfrm>
            <a:off x="885945" y="4849791"/>
            <a:ext cx="1434377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Наполняемость</a:t>
            </a:r>
          </a:p>
        </p:txBody>
      </p:sp>
      <p:sp>
        <p:nvSpPr>
          <p:cNvPr id="223" name="Прямоугольный комментарий"/>
          <p:cNvSpPr/>
          <p:nvPr/>
        </p:nvSpPr>
        <p:spPr>
          <a:xfrm>
            <a:off x="697586" y="5951800"/>
            <a:ext cx="6197601" cy="2196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4" y="0"/>
                </a:moveTo>
                <a:cubicBezTo>
                  <a:pt x="530" y="0"/>
                  <a:pt x="0" y="1496"/>
                  <a:pt x="0" y="3341"/>
                </a:cubicBezTo>
                <a:lnTo>
                  <a:pt x="0" y="15406"/>
                </a:lnTo>
                <a:cubicBezTo>
                  <a:pt x="0" y="17251"/>
                  <a:pt x="530" y="18747"/>
                  <a:pt x="1184" y="18747"/>
                </a:cubicBezTo>
                <a:lnTo>
                  <a:pt x="2907" y="18747"/>
                </a:lnTo>
                <a:lnTo>
                  <a:pt x="3443" y="21600"/>
                </a:lnTo>
                <a:lnTo>
                  <a:pt x="3979" y="18747"/>
                </a:lnTo>
                <a:lnTo>
                  <a:pt x="20416" y="18747"/>
                </a:lnTo>
                <a:cubicBezTo>
                  <a:pt x="21070" y="18747"/>
                  <a:pt x="21600" y="17251"/>
                  <a:pt x="21600" y="15406"/>
                </a:cubicBezTo>
                <a:lnTo>
                  <a:pt x="21600" y="3341"/>
                </a:lnTo>
                <a:cubicBezTo>
                  <a:pt x="21600" y="1496"/>
                  <a:pt x="21070" y="0"/>
                  <a:pt x="20416" y="0"/>
                </a:cubicBezTo>
                <a:lnTo>
                  <a:pt x="1184" y="0"/>
                </a:lnTo>
                <a:close/>
              </a:path>
            </a:pathLst>
          </a:cu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4" name="Экспериментируя с функцией двойного уровня, вы не только улучшите качество своих изделий, но и позаботитесь о визуальной составляющей, которая будет радовать глаз."/>
          <p:cNvSpPr txBox="1"/>
          <p:nvPr/>
        </p:nvSpPr>
        <p:spPr>
          <a:xfrm>
            <a:off x="940526" y="6269363"/>
            <a:ext cx="5711719" cy="12055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40000"/>
              </a:lnSpc>
              <a:spcBef>
                <a:spcPts val="0"/>
              </a:spcBef>
              <a:defRPr i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Экспериментируя с функцией двойного уровня, вы не только улучшите качество своих изделий, но и позаботитесь о визуальной составляющей, которая будет радовать глаз.</a:t>
            </a:r>
          </a:p>
        </p:txBody>
      </p:sp>
      <p:pic>
        <p:nvPicPr>
          <p:cNvPr id="225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293" y="8418941"/>
            <a:ext cx="952510" cy="952511"/>
          </a:xfrm>
          <a:prstGeom prst="rect">
            <a:avLst/>
          </a:prstGeom>
          <a:ln w="3175">
            <a:miter lim="400000"/>
          </a:ln>
        </p:spPr>
      </p:pic>
      <p:pic>
        <p:nvPicPr>
          <p:cNvPr id="22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0" t="0" r="35519" b="56823"/>
          <a:stretch>
            <a:fillRect/>
          </a:stretch>
        </p:blipFill>
        <p:spPr>
          <a:xfrm flipH="1" rot="10800000">
            <a:off x="420267" y="5405794"/>
            <a:ext cx="702375" cy="751740"/>
          </a:xfrm>
          <a:prstGeom prst="rect">
            <a:avLst/>
          </a:prstGeom>
          <a:ln w="3175">
            <a:miter lim="400000"/>
          </a:ln>
        </p:spPr>
      </p:pic>
      <p:pic>
        <p:nvPicPr>
          <p:cNvPr id="22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l="0" t="0" r="35519" b="56823"/>
          <a:stretch>
            <a:fillRect/>
          </a:stretch>
        </p:blipFill>
        <p:spPr>
          <a:xfrm>
            <a:off x="6389267" y="7554052"/>
            <a:ext cx="702375" cy="751740"/>
          </a:xfrm>
          <a:prstGeom prst="rect">
            <a:avLst/>
          </a:prstGeom>
          <a:ln w="3175">
            <a:miter lim="400000"/>
          </a:ln>
        </p:spPr>
      </p:pic>
      <p:sp>
        <p:nvSpPr>
          <p:cNvPr id="228" name="Александр Никуленков…"/>
          <p:cNvSpPr txBox="1"/>
          <p:nvPr/>
        </p:nvSpPr>
        <p:spPr>
          <a:xfrm>
            <a:off x="2473176" y="8617119"/>
            <a:ext cx="4116957" cy="556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457200">
              <a:lnSpc>
                <a:spcPct val="130000"/>
              </a:lnSpc>
              <a:spcBef>
                <a:spcPts val="0"/>
              </a:spcBef>
              <a:defRPr sz="1600">
                <a:latin typeface="AV Fontimer Bold"/>
                <a:ea typeface="AV Fontimer Bold"/>
                <a:cs typeface="AV Fontimer Bold"/>
                <a:sym typeface="AV Fontimer Bold"/>
              </a:defRPr>
            </a:pPr>
            <a:r>
              <a:t>Александр Никуленков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Технический специалист компании Cebora</a:t>
            </a:r>
          </a:p>
        </p:txBody>
      </p:sp>
      <p:sp>
        <p:nvSpPr>
          <p:cNvPr id="229" name="3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32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233" name="cebora-elettro-fin.png" descr="cebora-elettro-f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234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35" name="Обеспечивает полноценное проплавление материала."/>
          <p:cNvSpPr txBox="1"/>
          <p:nvPr/>
        </p:nvSpPr>
        <p:spPr>
          <a:xfrm>
            <a:off x="2876769" y="2960168"/>
            <a:ext cx="3970778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Обеспечивает полноценное проплавление материала.</a:t>
            </a:r>
          </a:p>
        </p:txBody>
      </p:sp>
      <p:sp>
        <p:nvSpPr>
          <p:cNvPr id="236" name="Закругленный прямоугольник"/>
          <p:cNvSpPr/>
          <p:nvPr/>
        </p:nvSpPr>
        <p:spPr>
          <a:xfrm>
            <a:off x="571204" y="2887233"/>
            <a:ext cx="2063946" cy="605766"/>
          </a:xfrm>
          <a:prstGeom prst="roundRect">
            <a:avLst>
              <a:gd name="adj" fmla="val 31448"/>
            </a:avLst>
          </a:prstGeom>
          <a:solidFill>
            <a:srgbClr val="C4CBDA"/>
          </a:solidFill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7" name="Горячий уровень"/>
          <p:cNvSpPr txBox="1"/>
          <p:nvPr/>
        </p:nvSpPr>
        <p:spPr>
          <a:xfrm>
            <a:off x="766367" y="3075681"/>
            <a:ext cx="1562258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Горячий уровень</a:t>
            </a:r>
          </a:p>
        </p:txBody>
      </p:sp>
      <p:sp>
        <p:nvSpPr>
          <p:cNvPr id="238" name="Закругленный прямоугольник"/>
          <p:cNvSpPr/>
          <p:nvPr/>
        </p:nvSpPr>
        <p:spPr>
          <a:xfrm>
            <a:off x="552154" y="609600"/>
            <a:ext cx="6197601" cy="754460"/>
          </a:xfrm>
          <a:prstGeom prst="roundRect">
            <a:avLst>
              <a:gd name="adj" fmla="val 25250"/>
            </a:avLst>
          </a:pr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9" name="Как работает режим Double Pulse"/>
          <p:cNvSpPr txBox="1"/>
          <p:nvPr/>
        </p:nvSpPr>
        <p:spPr>
          <a:xfrm>
            <a:off x="753667" y="831170"/>
            <a:ext cx="5711719" cy="3875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spc="-50" sz="2500">
                <a:solidFill>
                  <a:srgbClr val="3A3A3A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Как работает режим Double Pulse</a:t>
            </a:r>
          </a:p>
        </p:txBody>
      </p:sp>
      <p:sp>
        <p:nvSpPr>
          <p:cNvPr id="240" name="Служит для контроля и охлаждения сварочной ванны, предотвращая стекание металла, уменьшает деформации."/>
          <p:cNvSpPr txBox="1"/>
          <p:nvPr/>
        </p:nvSpPr>
        <p:spPr>
          <a:xfrm>
            <a:off x="2876769" y="3745287"/>
            <a:ext cx="3970778" cy="7537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Служит для контроля и охлаждения сварочной ванны, предотвращая стекание металла, уменьшает деформации.</a:t>
            </a:r>
          </a:p>
        </p:txBody>
      </p:sp>
      <p:sp>
        <p:nvSpPr>
          <p:cNvPr id="241" name="Закругленный прямоугольник"/>
          <p:cNvSpPr/>
          <p:nvPr/>
        </p:nvSpPr>
        <p:spPr>
          <a:xfrm>
            <a:off x="571204" y="3819254"/>
            <a:ext cx="2168496" cy="605766"/>
          </a:xfrm>
          <a:prstGeom prst="roundRect">
            <a:avLst>
              <a:gd name="adj" fmla="val 31448"/>
            </a:avLst>
          </a:prstGeom>
          <a:solidFill>
            <a:srgbClr val="C4CBDA"/>
          </a:solidFill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2" name="Холодный уровень"/>
          <p:cNvSpPr txBox="1"/>
          <p:nvPr/>
        </p:nvSpPr>
        <p:spPr>
          <a:xfrm>
            <a:off x="766367" y="4007702"/>
            <a:ext cx="1748566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Холодный уровень</a:t>
            </a:r>
          </a:p>
        </p:txBody>
      </p:sp>
      <p:sp>
        <p:nvSpPr>
          <p:cNvPr id="243" name="Принцип работы режима заключается в чередовании «горячего» и «холодного» уровней, путем изменения скорости подачи сварочной проволоки.…"/>
          <p:cNvSpPr txBox="1"/>
          <p:nvPr/>
        </p:nvSpPr>
        <p:spPr>
          <a:xfrm>
            <a:off x="595960" y="1616221"/>
            <a:ext cx="6364580" cy="10161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Принцип работы режима заключается в чередовании «горячего» и «холодного» уровней, путем изменения скорости подачи сварочной проволоки.</a:t>
            </a:r>
          </a:p>
          <a:p>
            <a: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В процессе сварки происходит следующее:</a:t>
            </a:r>
          </a:p>
        </p:txBody>
      </p:sp>
      <p:sp>
        <p:nvSpPr>
          <p:cNvPr id="244" name="Такое чередование помогает добиться лучшего контроля сварочной ванны, особенно в вертикальных и потолочных положениях."/>
          <p:cNvSpPr txBox="1"/>
          <p:nvPr/>
        </p:nvSpPr>
        <p:spPr>
          <a:xfrm>
            <a:off x="595960" y="4939723"/>
            <a:ext cx="6364580" cy="4912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Такое чередование помогает добиться лучшего контроля сварочной ванны, особенно в вертикальных и потолочных положениях.</a:t>
            </a:r>
          </a:p>
        </p:txBody>
      </p:sp>
      <p:grpSp>
        <p:nvGrpSpPr>
          <p:cNvPr id="248" name="Сгруппировать"/>
          <p:cNvGrpSpPr/>
          <p:nvPr/>
        </p:nvGrpSpPr>
        <p:grpSpPr>
          <a:xfrm>
            <a:off x="486121" y="6261158"/>
            <a:ext cx="6584258" cy="1712688"/>
            <a:chOff x="0" y="0"/>
            <a:chExt cx="6584257" cy="1712686"/>
          </a:xfrm>
        </p:grpSpPr>
        <p:pic>
          <p:nvPicPr>
            <p:cNvPr id="245" name="Изображение" descr="Изображение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44701" cy="170986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Изображение" descr="Изображение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05049" y="0"/>
              <a:ext cx="2006601" cy="171268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Изображение" descr="Изображение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77657" y="0"/>
              <a:ext cx="2006601" cy="170986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249" name="Миф 1:…"/>
          <p:cNvSpPr txBox="1"/>
          <p:nvPr/>
        </p:nvSpPr>
        <p:spPr>
          <a:xfrm>
            <a:off x="656433" y="6565664"/>
            <a:ext cx="1704077" cy="915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Миф 1: </a:t>
            </a:r>
          </a:p>
          <a:p>
            <a:pPr algn="ctr" defTabSz="355600">
              <a:lnSpc>
                <a:spcPct val="120000"/>
              </a:lnSpc>
              <a:spcBef>
                <a:spcPts val="0"/>
              </a:spcBef>
              <a:defRPr sz="1300">
                <a:solidFill>
                  <a:srgbClr val="FFFFFF"/>
                </a:solidFill>
              </a:defRPr>
            </a:pPr>
            <a:r>
              <a:t>Чем больше ток, тем лучше качество сварки</a:t>
            </a:r>
          </a:p>
        </p:txBody>
      </p:sp>
      <p:sp>
        <p:nvSpPr>
          <p:cNvPr id="250" name="Миф 2:…"/>
          <p:cNvSpPr txBox="1"/>
          <p:nvPr/>
        </p:nvSpPr>
        <p:spPr>
          <a:xfrm>
            <a:off x="2942433" y="6565664"/>
            <a:ext cx="1704077" cy="11430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pPr>
            <a:r>
              <a:t>Миф 2: </a:t>
            </a:r>
          </a:p>
          <a:p>
            <a:pPr algn="ctr" defTabSz="355600">
              <a:lnSpc>
                <a:spcPct val="120000"/>
              </a:lnSpc>
              <a:spcBef>
                <a:spcPts val="0"/>
              </a:spcBef>
              <a:defRPr sz="1300"/>
            </a:pPr>
            <a:r>
              <a:t>Сварка алюминия – это просто, достаточно только настроить ток</a:t>
            </a:r>
          </a:p>
        </p:txBody>
      </p:sp>
      <p:sp>
        <p:nvSpPr>
          <p:cNvPr id="251" name="Миф 3:…"/>
          <p:cNvSpPr txBox="1"/>
          <p:nvPr/>
        </p:nvSpPr>
        <p:spPr>
          <a:xfrm>
            <a:off x="5215040" y="6565664"/>
            <a:ext cx="1704077" cy="9153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ctr" defTabSz="457200">
              <a:lnSpc>
                <a:spcPct val="120000"/>
              </a:lnSpc>
              <a:spcBef>
                <a:spcPts val="0"/>
              </a:spcBef>
              <a:def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Миф 3: </a:t>
            </a:r>
          </a:p>
          <a:p>
            <a:pPr algn="ctr" defTabSz="355600">
              <a:lnSpc>
                <a:spcPct val="120000"/>
              </a:lnSpc>
              <a:spcBef>
                <a:spcPts val="0"/>
              </a:spcBef>
              <a:defRPr sz="1300">
                <a:solidFill>
                  <a:srgbClr val="FFFFFF"/>
                </a:solidFill>
              </a:defRPr>
            </a:pPr>
            <a:r>
              <a:t>Дорогие сварочные аппараты делают всё за сварщика сами</a:t>
            </a:r>
          </a:p>
        </p:txBody>
      </p:sp>
      <p:sp>
        <p:nvSpPr>
          <p:cNvPr id="252" name="На самом деле успешная сварка требует не только использования правильного оборудования и настройки параметров, но и глубоких знаний и навыков сварщика. Увлечение ошибочными представлениями о сварочном процессе может привести к некачественным результатам."/>
          <p:cNvSpPr txBox="1"/>
          <p:nvPr/>
        </p:nvSpPr>
        <p:spPr>
          <a:xfrm>
            <a:off x="468665" y="8248825"/>
            <a:ext cx="6364579" cy="156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457200">
              <a:lnSpc>
                <a:spcPct val="11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На самом деле успешная сварка требует не только использования правильного оборудования и настройки параметров, но и глубоких знаний и навыков сварщика. Увлечение ошибочными представлениями о сварочном процессе может привести к некачественным результатам. Необходимо осознавать важность баланса в настройках, учитывать особенности материалов и сохранять аналитический подход в своей работе, что в конечном итоге приведет к высококачественным соединениям.</a:t>
            </a:r>
          </a:p>
        </p:txBody>
      </p:sp>
      <p:sp>
        <p:nvSpPr>
          <p:cNvPr id="253" name="Мифы о влиянии на качество шва"/>
          <p:cNvSpPr txBox="1"/>
          <p:nvPr/>
        </p:nvSpPr>
        <p:spPr>
          <a:xfrm>
            <a:off x="512367" y="5739081"/>
            <a:ext cx="3458150" cy="2362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600"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Мифы о влиянии на качество шва</a:t>
            </a:r>
          </a:p>
        </p:txBody>
      </p:sp>
      <p:sp>
        <p:nvSpPr>
          <p:cNvPr id="254" name="4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rcRect l="0" t="31498" r="0" b="17246"/>
          <a:stretch>
            <a:fillRect/>
          </a:stretch>
        </p:blipFill>
        <p:spPr>
          <a:xfrm>
            <a:off x="593719" y="7420068"/>
            <a:ext cx="6371289" cy="2449191"/>
          </a:xfrm>
          <a:prstGeom prst="rect">
            <a:avLst/>
          </a:prstGeom>
          <a:ln w="3175">
            <a:miter lim="400000"/>
          </a:ln>
        </p:spPr>
      </p:pic>
      <p:sp>
        <p:nvSpPr>
          <p:cNvPr id="257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58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259" name="cebora-elettro-fin.png" descr="cebora-elettro-fi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260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61" name="Double Pulse на примере настройки источника CEBORA"/>
          <p:cNvSpPr txBox="1"/>
          <p:nvPr/>
        </p:nvSpPr>
        <p:spPr>
          <a:xfrm>
            <a:off x="1633479" y="518925"/>
            <a:ext cx="5375527" cy="17307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53C1F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Double Pulse на примере настройки источника CEBORA</a:t>
            </a:r>
          </a:p>
        </p:txBody>
      </p:sp>
      <p:sp>
        <p:nvSpPr>
          <p:cNvPr id="262" name="2"/>
          <p:cNvSpPr/>
          <p:nvPr/>
        </p:nvSpPr>
        <p:spPr>
          <a:xfrm>
            <a:off x="662940" y="510540"/>
            <a:ext cx="635001" cy="635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/>
          <a:lstStyle>
            <a:lvl1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63" name="Закругленный прямоугольник"/>
          <p:cNvSpPr/>
          <p:nvPr/>
        </p:nvSpPr>
        <p:spPr>
          <a:xfrm>
            <a:off x="628888" y="2625050"/>
            <a:ext cx="1974374" cy="836983"/>
          </a:xfrm>
          <a:prstGeom prst="roundRect">
            <a:avLst>
              <a:gd name="adj" fmla="val 22760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4" name="Скорость подачи сварочной проволоки"/>
          <p:cNvSpPr txBox="1"/>
          <p:nvPr/>
        </p:nvSpPr>
        <p:spPr>
          <a:xfrm>
            <a:off x="814588" y="2686430"/>
            <a:ext cx="1602975" cy="714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2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Скорость подачи сварочной проволоки</a:t>
            </a:r>
          </a:p>
        </p:txBody>
      </p:sp>
      <p:sp>
        <p:nvSpPr>
          <p:cNvPr id="265" name="Определяет базовые параметры работы аппарата. Рекомендуется начинать с текущих значений и регулировать по мере необходимости."/>
          <p:cNvSpPr txBox="1"/>
          <p:nvPr/>
        </p:nvSpPr>
        <p:spPr>
          <a:xfrm>
            <a:off x="2749768" y="2618700"/>
            <a:ext cx="4116958" cy="9569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Определяет базовые параметры работы аппарата. Рекомендуется начинать с текущих значений и регулировать по мере необходимости.</a:t>
            </a:r>
          </a:p>
        </p:txBody>
      </p:sp>
      <p:sp>
        <p:nvSpPr>
          <p:cNvPr id="266" name="Закругленный прямоугольник"/>
          <p:cNvSpPr/>
          <p:nvPr/>
        </p:nvSpPr>
        <p:spPr>
          <a:xfrm>
            <a:off x="628888" y="3804880"/>
            <a:ext cx="1974374" cy="836983"/>
          </a:xfrm>
          <a:prstGeom prst="roundRect">
            <a:avLst>
              <a:gd name="adj" fmla="val 22760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7" name="Скачок скорости подачи"/>
          <p:cNvSpPr txBox="1"/>
          <p:nvPr/>
        </p:nvSpPr>
        <p:spPr>
          <a:xfrm>
            <a:off x="848206" y="3987599"/>
            <a:ext cx="1602975" cy="4715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2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Скачок скорости подачи</a:t>
            </a:r>
          </a:p>
        </p:txBody>
      </p:sp>
      <p:sp>
        <p:nvSpPr>
          <p:cNvPr id="268" name="Настройка, которая определяет, на сколько увеличивается скорость подачи в горячем уровне."/>
          <p:cNvSpPr txBox="1"/>
          <p:nvPr/>
        </p:nvSpPr>
        <p:spPr>
          <a:xfrm>
            <a:off x="2749768" y="3866260"/>
            <a:ext cx="4116958" cy="714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Настройка, которая определяет, на сколько увеличивается скорость подачи в горячем уровне.</a:t>
            </a:r>
          </a:p>
        </p:txBody>
      </p:sp>
      <p:sp>
        <p:nvSpPr>
          <p:cNvPr id="269" name="Закругленный прямоугольник"/>
          <p:cNvSpPr/>
          <p:nvPr/>
        </p:nvSpPr>
        <p:spPr>
          <a:xfrm>
            <a:off x="628888" y="4984711"/>
            <a:ext cx="1974374" cy="836982"/>
          </a:xfrm>
          <a:prstGeom prst="roundRect">
            <a:avLst>
              <a:gd name="adj" fmla="val 22760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0" name="Баланс (временной коэффициент)"/>
          <p:cNvSpPr txBox="1"/>
          <p:nvPr/>
        </p:nvSpPr>
        <p:spPr>
          <a:xfrm>
            <a:off x="848206" y="5013037"/>
            <a:ext cx="1602975" cy="714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2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Баланс (временной коэффициент)</a:t>
            </a:r>
          </a:p>
        </p:txBody>
      </p:sp>
      <p:sp>
        <p:nvSpPr>
          <p:cNvPr id="271" name="Устанавливает соотношение между временем «горячего» и «холодного» уровня в одном цикле."/>
          <p:cNvSpPr txBox="1"/>
          <p:nvPr/>
        </p:nvSpPr>
        <p:spPr>
          <a:xfrm>
            <a:off x="2749768" y="5124665"/>
            <a:ext cx="4116958" cy="4715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Устанавливает соотношение между временем «горячего» и «холодного» уровня в одном цикле.</a:t>
            </a:r>
          </a:p>
        </p:txBody>
      </p:sp>
      <p:sp>
        <p:nvSpPr>
          <p:cNvPr id="272" name="Закругленный прямоугольник"/>
          <p:cNvSpPr/>
          <p:nvPr/>
        </p:nvSpPr>
        <p:spPr>
          <a:xfrm>
            <a:off x="628888" y="6164541"/>
            <a:ext cx="1974374" cy="836983"/>
          </a:xfrm>
          <a:prstGeom prst="roundRect">
            <a:avLst>
              <a:gd name="adj" fmla="val 22760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3" name="Частота чередования импульсов"/>
          <p:cNvSpPr txBox="1"/>
          <p:nvPr/>
        </p:nvSpPr>
        <p:spPr>
          <a:xfrm>
            <a:off x="848206" y="6225921"/>
            <a:ext cx="1602975" cy="714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2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Частота чередования импульсов</a:t>
            </a:r>
          </a:p>
        </p:txBody>
      </p:sp>
      <p:sp>
        <p:nvSpPr>
          <p:cNvPr id="274" name="Если говорить простым языком: эта настройка влияет на форму чешуек шва.…"/>
          <p:cNvSpPr txBox="1"/>
          <p:nvPr/>
        </p:nvSpPr>
        <p:spPr>
          <a:xfrm>
            <a:off x="2758173" y="6017431"/>
            <a:ext cx="4116957" cy="119957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Если говорить простым языком: эта настройка влияет на форму чешуек шва. 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Низкая частота дает крупночешуйчатые швы (около 1 Гц), высокая — мелкочешуйчатые (от 1,5 Гц и выше).</a:t>
            </a:r>
          </a:p>
        </p:txBody>
      </p:sp>
      <p:sp>
        <p:nvSpPr>
          <p:cNvPr id="275" name="Кружок"/>
          <p:cNvSpPr/>
          <p:nvPr/>
        </p:nvSpPr>
        <p:spPr>
          <a:xfrm>
            <a:off x="502073" y="2511634"/>
            <a:ext cx="254001" cy="254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6" name="Кружок"/>
          <p:cNvSpPr/>
          <p:nvPr/>
        </p:nvSpPr>
        <p:spPr>
          <a:xfrm>
            <a:off x="502073" y="3679165"/>
            <a:ext cx="254001" cy="254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7" name="Кружок"/>
          <p:cNvSpPr/>
          <p:nvPr/>
        </p:nvSpPr>
        <p:spPr>
          <a:xfrm>
            <a:off x="502073" y="4872096"/>
            <a:ext cx="254001" cy="254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8" name="Кружок"/>
          <p:cNvSpPr/>
          <p:nvPr/>
        </p:nvSpPr>
        <p:spPr>
          <a:xfrm>
            <a:off x="502073" y="6047933"/>
            <a:ext cx="254001" cy="254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9" name="5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82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283" name="cebora-elettro-fin.png" descr="cebora-elettro-f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284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285" name="Закругленный прямоугольник"/>
          <p:cNvSpPr/>
          <p:nvPr/>
        </p:nvSpPr>
        <p:spPr>
          <a:xfrm>
            <a:off x="653596" y="609600"/>
            <a:ext cx="6299201" cy="754460"/>
          </a:xfrm>
          <a:prstGeom prst="roundRect">
            <a:avLst>
              <a:gd name="adj" fmla="val 25250"/>
            </a:avLst>
          </a:pr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6" name="Режим Double Pulse широко используется для сварки различных материалов:"/>
          <p:cNvSpPr txBox="1"/>
          <p:nvPr/>
        </p:nvSpPr>
        <p:spPr>
          <a:xfrm>
            <a:off x="830708" y="699063"/>
            <a:ext cx="6049165" cy="6875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748921">
              <a:lnSpc>
                <a:spcPct val="100000"/>
              </a:lnSpc>
              <a:spcBef>
                <a:spcPts val="0"/>
              </a:spcBef>
              <a:defRPr spc="-45" sz="2300">
                <a:solidFill>
                  <a:srgbClr val="3A3A3A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Режим Double Pulse широко используется для сварки различных материалов:</a:t>
            </a:r>
          </a:p>
        </p:txBody>
      </p:sp>
      <p:sp>
        <p:nvSpPr>
          <p:cNvPr id="287" name="Закругленный прямоугольник"/>
          <p:cNvSpPr/>
          <p:nvPr/>
        </p:nvSpPr>
        <p:spPr>
          <a:xfrm>
            <a:off x="771982" y="1803123"/>
            <a:ext cx="1808792" cy="605766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8" name="Углеродистые стали"/>
          <p:cNvSpPr txBox="1"/>
          <p:nvPr/>
        </p:nvSpPr>
        <p:spPr>
          <a:xfrm>
            <a:off x="852845" y="1860363"/>
            <a:ext cx="1673619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Углеродистые стали</a:t>
            </a:r>
          </a:p>
        </p:txBody>
      </p:sp>
      <p:sp>
        <p:nvSpPr>
          <p:cNvPr id="289" name="Закругленный прямоугольник"/>
          <p:cNvSpPr/>
          <p:nvPr/>
        </p:nvSpPr>
        <p:spPr>
          <a:xfrm>
            <a:off x="2873854" y="1803123"/>
            <a:ext cx="1808792" cy="605766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0" name="Нержавеющие стали"/>
          <p:cNvSpPr txBox="1"/>
          <p:nvPr/>
        </p:nvSpPr>
        <p:spPr>
          <a:xfrm>
            <a:off x="2954717" y="1860363"/>
            <a:ext cx="1673619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Нержавеющие стали</a:t>
            </a:r>
          </a:p>
        </p:txBody>
      </p:sp>
      <p:sp>
        <p:nvSpPr>
          <p:cNvPr id="291" name="Закругленный прямоугольник"/>
          <p:cNvSpPr/>
          <p:nvPr/>
        </p:nvSpPr>
        <p:spPr>
          <a:xfrm>
            <a:off x="4975726" y="1803123"/>
            <a:ext cx="1808792" cy="605766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2" name="Алюминиевые сплавы"/>
          <p:cNvSpPr txBox="1"/>
          <p:nvPr/>
        </p:nvSpPr>
        <p:spPr>
          <a:xfrm>
            <a:off x="5056589" y="1860363"/>
            <a:ext cx="1673620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Алюминиевые сплавы</a:t>
            </a:r>
          </a:p>
        </p:txBody>
      </p:sp>
      <p:sp>
        <p:nvSpPr>
          <p:cNvPr id="293" name="Закругленный прямоугольник"/>
          <p:cNvSpPr/>
          <p:nvPr/>
        </p:nvSpPr>
        <p:spPr>
          <a:xfrm>
            <a:off x="1502232" y="2681972"/>
            <a:ext cx="2386243" cy="605766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4" name="Сплавы на основе меди и никеля"/>
          <p:cNvSpPr txBox="1"/>
          <p:nvPr/>
        </p:nvSpPr>
        <p:spPr>
          <a:xfrm>
            <a:off x="1583095" y="2739212"/>
            <a:ext cx="2224517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Сплавы на основе меди и никеля</a:t>
            </a:r>
          </a:p>
        </p:txBody>
      </p:sp>
      <p:sp>
        <p:nvSpPr>
          <p:cNvPr id="295" name="Закругленный прямоугольник"/>
          <p:cNvSpPr/>
          <p:nvPr/>
        </p:nvSpPr>
        <p:spPr>
          <a:xfrm>
            <a:off x="4245476" y="2681972"/>
            <a:ext cx="1808792" cy="605766"/>
          </a:xfrm>
          <a:prstGeom prst="roundRect">
            <a:avLst>
              <a:gd name="adj" fmla="val 31448"/>
            </a:avLst>
          </a:prstGeom>
          <a:ln w="12700">
            <a:solidFill>
              <a:srgbClr val="C4CBDA"/>
            </a:solidFill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6" name="Специальные сплавы"/>
          <p:cNvSpPr txBox="1"/>
          <p:nvPr/>
        </p:nvSpPr>
        <p:spPr>
          <a:xfrm>
            <a:off x="4326339" y="2739212"/>
            <a:ext cx="1673619" cy="4912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ctr" defTabSz="457200">
              <a:lnSpc>
                <a:spcPct val="130000"/>
              </a:lnSpc>
              <a:spcBef>
                <a:spcPts val="0"/>
              </a:spcBef>
              <a:defRPr b="1"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Специальные сплавы</a:t>
            </a:r>
          </a:p>
        </p:txBody>
      </p:sp>
      <p:sp>
        <p:nvSpPr>
          <p:cNvPr id="297" name="Эта функция позволяет уменьшить тепловложение, что особенно важно при работе с тонкостенными изделиями. Уменьшая тепловложение, вы получаете более качественное соединение и меньшее влияние на окружающие области."/>
          <p:cNvSpPr txBox="1"/>
          <p:nvPr/>
        </p:nvSpPr>
        <p:spPr>
          <a:xfrm>
            <a:off x="705690" y="3718497"/>
            <a:ext cx="6299201" cy="10161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Эта функция позволяет уменьшить тепловложение, что особенно важно при работе с тонкостенными изделиями. Уменьшая тепловложение, вы получаете более качественное соединение и меньшее влияние на окружающие области.</a:t>
            </a:r>
          </a:p>
        </p:txBody>
      </p:sp>
      <p:sp>
        <p:nvSpPr>
          <p:cNvPr id="298" name="6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6</a:t>
            </a:r>
          </a:p>
        </p:txBody>
      </p:sp>
      <p:pic>
        <p:nvPicPr>
          <p:cNvPr id="299" name="WhatsApp Image 2025-05-12 at 14.53.51.jpeg" descr="WhatsApp Image 2025-05-12 at 14.53.51.jpeg"/>
          <p:cNvPicPr>
            <a:picLocks noChangeAspect="1"/>
          </p:cNvPicPr>
          <p:nvPr/>
        </p:nvPicPr>
        <p:blipFill>
          <a:blip r:embed="rId3">
            <a:extLst/>
          </a:blip>
          <a:srcRect l="10027" t="0" r="0" b="0"/>
          <a:stretch>
            <a:fillRect/>
          </a:stretch>
        </p:blipFill>
        <p:spPr>
          <a:xfrm rot="16199680">
            <a:off x="1626954" y="3958755"/>
            <a:ext cx="4302547" cy="63754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02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303" name="cebora-elettro-fin.png" descr="cebora-elettro-f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304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05" name="Примеры и практические советы"/>
          <p:cNvSpPr txBox="1"/>
          <p:nvPr/>
        </p:nvSpPr>
        <p:spPr>
          <a:xfrm>
            <a:off x="1633479" y="525275"/>
            <a:ext cx="5711719" cy="1133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53C1F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Примеры и практические советы</a:t>
            </a:r>
          </a:p>
        </p:txBody>
      </p:sp>
      <p:sp>
        <p:nvSpPr>
          <p:cNvPr id="306" name="3"/>
          <p:cNvSpPr/>
          <p:nvPr/>
        </p:nvSpPr>
        <p:spPr>
          <a:xfrm>
            <a:off x="662940" y="510540"/>
            <a:ext cx="635001" cy="635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/>
          <a:lstStyle>
            <a:lvl1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07" name="Перед началом работы рекомендуется провести несколько тестов с различными материалами для определения оптимальных настроек."/>
          <p:cNvSpPr txBox="1"/>
          <p:nvPr/>
        </p:nvSpPr>
        <p:spPr>
          <a:xfrm>
            <a:off x="1465383" y="2137477"/>
            <a:ext cx="5711719" cy="4715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3556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Перед началом работы рекомендуется провести несколько тестов с различными материалами для определения оптимальных настроек.</a:t>
            </a:r>
          </a:p>
        </p:txBody>
      </p:sp>
      <p:sp>
        <p:nvSpPr>
          <p:cNvPr id="308" name="7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09" name="Кружок"/>
          <p:cNvSpPr/>
          <p:nvPr/>
        </p:nvSpPr>
        <p:spPr>
          <a:xfrm>
            <a:off x="688340" y="2182750"/>
            <a:ext cx="381001" cy="381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0" name="Сохраняйте наилучшие параметры в памяти аппарата (если такая функция доступна) для быстрого доступа."/>
          <p:cNvSpPr txBox="1"/>
          <p:nvPr/>
        </p:nvSpPr>
        <p:spPr>
          <a:xfrm>
            <a:off x="1465383" y="2912177"/>
            <a:ext cx="5711719" cy="4715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3556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Сохраняйте наилучшие параметры в памяти аппарата (если такая функция доступна) для быстрого доступа.</a:t>
            </a:r>
          </a:p>
        </p:txBody>
      </p:sp>
      <p:sp>
        <p:nvSpPr>
          <p:cNvPr id="311" name="Кружок"/>
          <p:cNvSpPr/>
          <p:nvPr/>
        </p:nvSpPr>
        <p:spPr>
          <a:xfrm>
            <a:off x="688340" y="2957450"/>
            <a:ext cx="381001" cy="381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2" name="Не забывайте про регулярное переключение между базовым и пиковым током, это помогает достичь стабильного качества шва."/>
          <p:cNvSpPr txBox="1"/>
          <p:nvPr/>
        </p:nvSpPr>
        <p:spPr>
          <a:xfrm>
            <a:off x="1465383" y="3808215"/>
            <a:ext cx="5711719" cy="4715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3556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Не забывайте про регулярное переключение между базовым и пиковым током, это помогает достичь стабильного качества шва.</a:t>
            </a:r>
          </a:p>
        </p:txBody>
      </p:sp>
      <p:sp>
        <p:nvSpPr>
          <p:cNvPr id="313" name="Кружок"/>
          <p:cNvSpPr/>
          <p:nvPr/>
        </p:nvSpPr>
        <p:spPr>
          <a:xfrm>
            <a:off x="688340" y="3853488"/>
            <a:ext cx="381001" cy="381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4" name="Прямоугольный комментарий"/>
          <p:cNvSpPr/>
          <p:nvPr/>
        </p:nvSpPr>
        <p:spPr>
          <a:xfrm>
            <a:off x="697586" y="5810017"/>
            <a:ext cx="6197601" cy="2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4" y="0"/>
                </a:moveTo>
                <a:cubicBezTo>
                  <a:pt x="530" y="0"/>
                  <a:pt x="0" y="1405"/>
                  <a:pt x="0" y="3139"/>
                </a:cubicBezTo>
                <a:lnTo>
                  <a:pt x="0" y="15781"/>
                </a:lnTo>
                <a:cubicBezTo>
                  <a:pt x="0" y="17515"/>
                  <a:pt x="530" y="18920"/>
                  <a:pt x="1184" y="18920"/>
                </a:cubicBezTo>
                <a:lnTo>
                  <a:pt x="2907" y="18920"/>
                </a:lnTo>
                <a:lnTo>
                  <a:pt x="3443" y="21600"/>
                </a:lnTo>
                <a:lnTo>
                  <a:pt x="3979" y="18920"/>
                </a:lnTo>
                <a:lnTo>
                  <a:pt x="20416" y="18920"/>
                </a:lnTo>
                <a:cubicBezTo>
                  <a:pt x="21070" y="18920"/>
                  <a:pt x="21600" y="17515"/>
                  <a:pt x="21600" y="15781"/>
                </a:cubicBezTo>
                <a:lnTo>
                  <a:pt x="21600" y="3139"/>
                </a:lnTo>
                <a:cubicBezTo>
                  <a:pt x="21600" y="1405"/>
                  <a:pt x="21070" y="0"/>
                  <a:pt x="20416" y="0"/>
                </a:cubicBezTo>
                <a:lnTo>
                  <a:pt x="1184" y="0"/>
                </a:lnTo>
                <a:close/>
              </a:path>
            </a:pathLst>
          </a:custGeom>
          <a:solidFill>
            <a:srgbClr val="C4CBDA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5" name="Если ваш аппарат позволяет сохранять настройки в памяти, обязательно воспользуйтесь этой возможностью. Если нет, создайте таблицу-шпаргалку - это поможет вам легче запоминать и управлять параметрами сварки."/>
          <p:cNvSpPr txBox="1"/>
          <p:nvPr/>
        </p:nvSpPr>
        <p:spPr>
          <a:xfrm>
            <a:off x="940526" y="6056948"/>
            <a:ext cx="5711719" cy="15229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40000"/>
              </a:lnSpc>
              <a:spcBef>
                <a:spcPts val="0"/>
              </a:spcBef>
              <a:defRPr i="1"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Если ваш аппарат позволяет сохранять настройки в памяти, обязательно воспользуйтесь этой возможностью. Если нет, создайте таблицу-шпаргалку - это поможет вам легче запоминать и управлять параметрами сварки.</a:t>
            </a:r>
          </a:p>
        </p:txBody>
      </p:sp>
      <p:pic>
        <p:nvPicPr>
          <p:cNvPr id="31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l="0" t="0" r="35519" b="56823"/>
          <a:stretch>
            <a:fillRect/>
          </a:stretch>
        </p:blipFill>
        <p:spPr>
          <a:xfrm flipH="1" rot="10800000">
            <a:off x="420267" y="5296534"/>
            <a:ext cx="702375" cy="751741"/>
          </a:xfrm>
          <a:prstGeom prst="rect">
            <a:avLst/>
          </a:prstGeom>
          <a:ln w="3175">
            <a:miter lim="400000"/>
          </a:ln>
        </p:spPr>
      </p:pic>
      <p:pic>
        <p:nvPicPr>
          <p:cNvPr id="31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l="0" t="0" r="35519" b="56823"/>
          <a:stretch>
            <a:fillRect/>
          </a:stretch>
        </p:blipFill>
        <p:spPr>
          <a:xfrm>
            <a:off x="6389267" y="7554052"/>
            <a:ext cx="702375" cy="751740"/>
          </a:xfrm>
          <a:prstGeom prst="rect">
            <a:avLst/>
          </a:prstGeom>
          <a:ln w="3175">
            <a:miter lim="400000"/>
          </a:ln>
        </p:spPr>
      </p:pic>
      <p:sp>
        <p:nvSpPr>
          <p:cNvPr id="318" name="Дато…"/>
          <p:cNvSpPr txBox="1"/>
          <p:nvPr/>
        </p:nvSpPr>
        <p:spPr>
          <a:xfrm>
            <a:off x="2473175" y="8617119"/>
            <a:ext cx="4116958" cy="5561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457200">
              <a:lnSpc>
                <a:spcPct val="130000"/>
              </a:lnSpc>
              <a:spcBef>
                <a:spcPts val="0"/>
              </a:spcBef>
              <a:defRPr sz="1600">
                <a:latin typeface="AV Fontimer Bold"/>
                <a:ea typeface="AV Fontimer Bold"/>
                <a:cs typeface="AV Fontimer Bold"/>
                <a:sym typeface="AV Fontimer Bold"/>
              </a:defRPr>
            </a:pPr>
            <a:r>
              <a:t>Дато</a:t>
            </a:r>
          </a:p>
          <a:p>
            <a:pPr defTabSz="457200">
              <a:lnSpc>
                <a:spcPct val="130000"/>
              </a:lnSpc>
              <a:spcBef>
                <a:spcPts val="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@WeldPerformanceLab</a:t>
            </a:r>
          </a:p>
        </p:txBody>
      </p:sp>
      <p:pic>
        <p:nvPicPr>
          <p:cNvPr id="319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9087" y="8392872"/>
            <a:ext cx="1004650" cy="10046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Линия"/>
          <p:cNvSpPr/>
          <p:nvPr/>
        </p:nvSpPr>
        <p:spPr>
          <a:xfrm>
            <a:off x="599307" y="10039412"/>
            <a:ext cx="6364579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22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323" name="cebora-elettro-fin.png" descr="cebora-elettro-f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324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25" name="Аппараты с режимом Double Pulse"/>
          <p:cNvSpPr txBox="1"/>
          <p:nvPr/>
        </p:nvSpPr>
        <p:spPr>
          <a:xfrm>
            <a:off x="1633479" y="525275"/>
            <a:ext cx="5711719" cy="11338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D53C1F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Аппараты с режимом Double Pulse</a:t>
            </a:r>
          </a:p>
        </p:txBody>
      </p:sp>
      <p:sp>
        <p:nvSpPr>
          <p:cNvPr id="326" name="4"/>
          <p:cNvSpPr/>
          <p:nvPr/>
        </p:nvSpPr>
        <p:spPr>
          <a:xfrm>
            <a:off x="662940" y="510540"/>
            <a:ext cx="635001" cy="635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/>
          <a:lstStyle>
            <a:lvl1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27" name="Сварочные аппараты TIG AC-DC аргонодуговые. Для ручной и автоматической сварки"/>
          <p:cNvSpPr txBox="1"/>
          <p:nvPr/>
        </p:nvSpPr>
        <p:spPr>
          <a:xfrm>
            <a:off x="1465383" y="2119255"/>
            <a:ext cx="5711719" cy="5079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3556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Сварочные аппараты </a:t>
            </a:r>
            <a:r>
              <a:rPr>
                <a:latin typeface="AV Fontimer Bold"/>
                <a:ea typeface="AV Fontimer Bold"/>
                <a:cs typeface="AV Fontimer Bold"/>
                <a:sym typeface="AV Fontimer Bold"/>
              </a:rPr>
              <a:t>TIG AC-DC</a:t>
            </a:r>
            <a:r>
              <a:t> аргонодуговые. Для ручной и автоматической сварки</a:t>
            </a:r>
          </a:p>
        </p:txBody>
      </p:sp>
      <p:sp>
        <p:nvSpPr>
          <p:cNvPr id="328" name="8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329" name="Кружок"/>
          <p:cNvSpPr/>
          <p:nvPr/>
        </p:nvSpPr>
        <p:spPr>
          <a:xfrm>
            <a:off x="688340" y="2182750"/>
            <a:ext cx="381001" cy="381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0" name="MIG / MAG сварочные полуавтоматы"/>
          <p:cNvSpPr txBox="1"/>
          <p:nvPr/>
        </p:nvSpPr>
        <p:spPr>
          <a:xfrm>
            <a:off x="1465383" y="3033515"/>
            <a:ext cx="5711719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3556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MIG / MAG</a:t>
            </a:r>
            <a:r>
              <a:t> сварочные полуавтоматы </a:t>
            </a:r>
          </a:p>
        </p:txBody>
      </p:sp>
      <p:sp>
        <p:nvSpPr>
          <p:cNvPr id="331" name="Кружок"/>
          <p:cNvSpPr/>
          <p:nvPr/>
        </p:nvSpPr>
        <p:spPr>
          <a:xfrm>
            <a:off x="688340" y="2957450"/>
            <a:ext cx="381001" cy="381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2" name="Не забывайте про «пендалирование»: регулярное переключение между базовым и пиковым током помогает достичь стабильного качества шва."/>
          <p:cNvSpPr txBox="1"/>
          <p:nvPr/>
        </p:nvSpPr>
        <p:spPr>
          <a:xfrm>
            <a:off x="1465383" y="3686877"/>
            <a:ext cx="5711719" cy="7142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355600">
              <a:lnSpc>
                <a:spcPct val="120000"/>
              </a:lnSpc>
              <a:spcBef>
                <a:spcPts val="0"/>
              </a:spcBef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Не забывайте про «пендалирование»: регулярное переключение между базовым и пиковым током помогает достичь стабильного качества шва.</a:t>
            </a:r>
          </a:p>
        </p:txBody>
      </p:sp>
      <p:sp>
        <p:nvSpPr>
          <p:cNvPr id="333" name="Кружок"/>
          <p:cNvSpPr/>
          <p:nvPr/>
        </p:nvSpPr>
        <p:spPr>
          <a:xfrm>
            <a:off x="688340" y="3853488"/>
            <a:ext cx="381001" cy="381001"/>
          </a:xfrm>
          <a:prstGeom prst="ellipse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34" name="photo_2024-09-17 17.17.04.jpeg" descr="photo_2024-09-17 17.17.04.jpeg"/>
          <p:cNvPicPr>
            <a:picLocks noChangeAspect="1"/>
          </p:cNvPicPr>
          <p:nvPr/>
        </p:nvPicPr>
        <p:blipFill>
          <a:blip r:embed="rId3">
            <a:extLst/>
          </a:blip>
          <a:srcRect l="6807" t="20063" r="6807" b="11826"/>
          <a:stretch>
            <a:fillRect/>
          </a:stretch>
        </p:blipFill>
        <p:spPr>
          <a:xfrm>
            <a:off x="-6301" y="5385741"/>
            <a:ext cx="7569040" cy="447577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Прямоугольник"/>
          <p:cNvSpPr/>
          <p:nvPr/>
        </p:nvSpPr>
        <p:spPr>
          <a:xfrm>
            <a:off x="-31750" y="-38100"/>
            <a:ext cx="7620000" cy="10769600"/>
          </a:xfrm>
          <a:prstGeom prst="rect">
            <a:avLst/>
          </a:pr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7" name="Линия"/>
          <p:cNvSpPr/>
          <p:nvPr/>
        </p:nvSpPr>
        <p:spPr>
          <a:xfrm>
            <a:off x="595960" y="10039412"/>
            <a:ext cx="636458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38" name="Шпаргалка для сварщиков. Режим Double Pulse"/>
          <p:cNvSpPr txBox="1"/>
          <p:nvPr/>
        </p:nvSpPr>
        <p:spPr>
          <a:xfrm>
            <a:off x="2262764" y="10217304"/>
            <a:ext cx="4116957" cy="1935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>
            <a:normAutofit fontScale="100000" lnSpcReduction="0"/>
          </a:bodyPr>
          <a:lstStyle>
            <a:lvl1pPr defTabSz="1862981">
              <a:lnSpc>
                <a:spcPct val="100000"/>
              </a:lnSpc>
              <a:spcBef>
                <a:spcPts val="0"/>
              </a:spcBef>
              <a:defRPr spc="-23" sz="11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Шпаргалка для сварщиков. Режим Double Pulse </a:t>
            </a:r>
          </a:p>
        </p:txBody>
      </p:sp>
      <p:pic>
        <p:nvPicPr>
          <p:cNvPr id="339" name="Лого-бел.png" descr="Лого-бел.png"/>
          <p:cNvPicPr>
            <a:picLocks noChangeAspect="1"/>
          </p:cNvPicPr>
          <p:nvPr/>
        </p:nvPicPr>
        <p:blipFill>
          <a:blip r:embed="rId2">
            <a:extLst/>
          </a:blip>
          <a:srcRect l="0" t="28963" r="0" b="28963"/>
          <a:stretch>
            <a:fillRect/>
          </a:stretch>
        </p:blipFill>
        <p:spPr>
          <a:xfrm>
            <a:off x="634446" y="10199327"/>
            <a:ext cx="1184570" cy="249716"/>
          </a:xfrm>
          <a:prstGeom prst="rect">
            <a:avLst/>
          </a:prstGeom>
          <a:ln w="3175">
            <a:miter lim="400000"/>
          </a:ln>
        </p:spPr>
      </p:pic>
      <p:sp>
        <p:nvSpPr>
          <p:cNvPr id="340" name="Линия"/>
          <p:cNvSpPr/>
          <p:nvPr/>
        </p:nvSpPr>
        <p:spPr>
          <a:xfrm>
            <a:off x="2086610" y="10033000"/>
            <a:ext cx="1" cy="471407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41" name="Заключение"/>
          <p:cNvSpPr txBox="1"/>
          <p:nvPr/>
        </p:nvSpPr>
        <p:spPr>
          <a:xfrm>
            <a:off x="1620779" y="559565"/>
            <a:ext cx="5711719" cy="5369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FFFFFF"/>
                </a:solidFill>
                <a:latin typeface="AV Fontimer Bold"/>
                <a:ea typeface="AV Fontimer Bold"/>
                <a:cs typeface="AV Fontimer Bold"/>
                <a:sym typeface="AV Fontimer Bold"/>
              </a:defRPr>
            </a:lvl1pPr>
          </a:lstStyle>
          <a:p>
            <a:pPr/>
            <a:r>
              <a:t>Заключение</a:t>
            </a:r>
          </a:p>
        </p:txBody>
      </p:sp>
      <p:sp>
        <p:nvSpPr>
          <p:cNvPr id="342" name="5"/>
          <p:cNvSpPr/>
          <p:nvPr/>
        </p:nvSpPr>
        <p:spPr>
          <a:xfrm>
            <a:off x="662940" y="510540"/>
            <a:ext cx="635001" cy="635001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/>
          <a:lstStyle>
            <a:lvl1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D53C1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43" name="Режим «Дабл Пульс» является мощным инструментом, который при правильной настройке и использовании может значительно повысить качество сварных швов и облегчить работу сварщика. Не боитесь экспериментировать с настройками и фиксировать результаты, чтобы ул"/>
          <p:cNvSpPr txBox="1"/>
          <p:nvPr/>
        </p:nvSpPr>
        <p:spPr>
          <a:xfrm>
            <a:off x="665283" y="1509670"/>
            <a:ext cx="6364579" cy="24129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Режим «Дабл Пульс» является мощным инструментом, который при правильной настройке и использовании может значительно повысить качество сварных швов и облегчить работу сварщика. Не боитесь экспериментировать с настройками и фиксировать результаты, чтобы улучшить свои навыки и создать идеальные швы!</a:t>
            </a:r>
          </a:p>
          <a:p>
            <a: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Это краткое руководство по режиму «Дабл Пульс». Обучение и практика в использовании данной функции помогут вам стать более уверенным и опытным сварщиком, способным справляться с любыми сварочными задачами.</a:t>
            </a:r>
          </a:p>
        </p:txBody>
      </p:sp>
      <p:sp>
        <p:nvSpPr>
          <p:cNvPr id="344" name="9"/>
          <p:cNvSpPr txBox="1"/>
          <p:nvPr/>
        </p:nvSpPr>
        <p:spPr>
          <a:xfrm>
            <a:off x="6823469" y="10217303"/>
            <a:ext cx="143070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5742" tIns="15742" rIns="15742" bIns="15742" anchor="ctr">
            <a:spAutoFit/>
          </a:bodyPr>
          <a:lstStyle>
            <a:lvl1pPr algn="just" defTabSz="457200">
              <a:lnSpc>
                <a:spcPct val="13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345" name="Линия"/>
          <p:cNvSpPr/>
          <p:nvPr/>
        </p:nvSpPr>
        <p:spPr>
          <a:xfrm>
            <a:off x="722960" y="5097846"/>
            <a:ext cx="636458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46" name="cebora.ru"/>
          <p:cNvSpPr txBox="1"/>
          <p:nvPr/>
        </p:nvSpPr>
        <p:spPr>
          <a:xfrm>
            <a:off x="1606703" y="4507095"/>
            <a:ext cx="1084256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355600">
              <a:lnSpc>
                <a:spcPct val="120000"/>
              </a:lnSpc>
              <a:spcBef>
                <a:spcPts val="0"/>
              </a:spcBef>
              <a:defRPr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cebora.ru</a:t>
            </a:r>
          </a:p>
        </p:txBody>
      </p:sp>
      <p:sp>
        <p:nvSpPr>
          <p:cNvPr id="347" name="Бесплатный звонок по России: 8 (800) 222-90-16…"/>
          <p:cNvSpPr txBox="1"/>
          <p:nvPr/>
        </p:nvSpPr>
        <p:spPr>
          <a:xfrm>
            <a:off x="1606703" y="5299535"/>
            <a:ext cx="5081217" cy="598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defTabSz="3556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FFFF"/>
                </a:solidFill>
              </a:defRPr>
            </a:pPr>
            <a:r>
              <a:t>Бесплатный звонок по России: </a:t>
            </a:r>
            <a:r>
              <a:rPr u="sng">
                <a:hlinkClick r:id="rId4" invalidUrl="" action="" tgtFrame="" tooltip="" history="1" highlightClick="0" endSnd="0"/>
              </a:rPr>
              <a:t>8 (800) 222-90-16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FFFF"/>
                </a:solidFill>
              </a:defRPr>
            </a:pPr>
          </a:p>
          <a:p>
            <a:pPr defTabSz="355600">
              <a:lnSpc>
                <a:spcPct val="100000"/>
              </a:lnSpc>
              <a:spcBef>
                <a:spcPts val="0"/>
              </a:spcBef>
              <a:defRPr sz="1300">
                <a:solidFill>
                  <a:srgbClr val="FFFFFF"/>
                </a:solidFill>
              </a:defRPr>
            </a:pPr>
            <a:r>
              <a:t>Бесплатный звонок по Москве: </a:t>
            </a:r>
            <a:r>
              <a:rPr u="sng">
                <a:hlinkClick r:id="rId5" invalidUrl="" action="" tgtFrame="" tooltip="" history="1" highlightClick="0" endSnd="0"/>
              </a:rPr>
              <a:t>8 (495) 545-46-97</a:t>
            </a:r>
          </a:p>
        </p:txBody>
      </p:sp>
      <p:grpSp>
        <p:nvGrpSpPr>
          <p:cNvPr id="350" name="Сгруппировать"/>
          <p:cNvGrpSpPr/>
          <p:nvPr/>
        </p:nvGrpSpPr>
        <p:grpSpPr>
          <a:xfrm>
            <a:off x="722960" y="5302911"/>
            <a:ext cx="508001" cy="508001"/>
            <a:chOff x="0" y="0"/>
            <a:chExt cx="508000" cy="508000"/>
          </a:xfrm>
        </p:grpSpPr>
        <p:sp>
          <p:nvSpPr>
            <p:cNvPr id="348" name="Кружок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9" name="Телефон"/>
            <p:cNvSpPr/>
            <p:nvPr/>
          </p:nvSpPr>
          <p:spPr>
            <a:xfrm>
              <a:off x="129189" y="118966"/>
              <a:ext cx="249622" cy="24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72" fill="norm" stroke="1" extrusionOk="0">
                  <a:moveTo>
                    <a:pt x="4456" y="0"/>
                  </a:moveTo>
                  <a:cubicBezTo>
                    <a:pt x="4319" y="3"/>
                    <a:pt x="4182" y="47"/>
                    <a:pt x="4065" y="134"/>
                  </a:cubicBezTo>
                  <a:lnTo>
                    <a:pt x="2615" y="1212"/>
                  </a:lnTo>
                  <a:lnTo>
                    <a:pt x="6378" y="6378"/>
                  </a:lnTo>
                  <a:lnTo>
                    <a:pt x="7829" y="5299"/>
                  </a:lnTo>
                  <a:cubicBezTo>
                    <a:pt x="8140" y="5067"/>
                    <a:pt x="8206" y="4624"/>
                    <a:pt x="7975" y="4311"/>
                  </a:cubicBezTo>
                  <a:lnTo>
                    <a:pt x="5072" y="311"/>
                  </a:lnTo>
                  <a:cubicBezTo>
                    <a:pt x="4920" y="104"/>
                    <a:pt x="4686" y="-4"/>
                    <a:pt x="4456" y="0"/>
                  </a:cubicBezTo>
                  <a:close/>
                  <a:moveTo>
                    <a:pt x="2209" y="1514"/>
                  </a:moveTo>
                  <a:cubicBezTo>
                    <a:pt x="2209" y="1514"/>
                    <a:pt x="-223" y="3454"/>
                    <a:pt x="16" y="7120"/>
                  </a:cubicBezTo>
                  <a:cubicBezTo>
                    <a:pt x="16" y="7120"/>
                    <a:pt x="1473" y="11065"/>
                    <a:pt x="5867" y="15478"/>
                  </a:cubicBezTo>
                  <a:cubicBezTo>
                    <a:pt x="10261" y="19891"/>
                    <a:pt x="14189" y="21356"/>
                    <a:pt x="14189" y="21356"/>
                  </a:cubicBezTo>
                  <a:cubicBezTo>
                    <a:pt x="17838" y="21596"/>
                    <a:pt x="19772" y="19154"/>
                    <a:pt x="19772" y="19154"/>
                  </a:cubicBezTo>
                  <a:lnTo>
                    <a:pt x="14628" y="15374"/>
                  </a:lnTo>
                  <a:cubicBezTo>
                    <a:pt x="13735" y="16397"/>
                    <a:pt x="12393" y="16575"/>
                    <a:pt x="11402" y="15580"/>
                  </a:cubicBezTo>
                  <a:lnTo>
                    <a:pt x="5767" y="9920"/>
                  </a:lnTo>
                  <a:cubicBezTo>
                    <a:pt x="4776" y="8925"/>
                    <a:pt x="4954" y="7577"/>
                    <a:pt x="5972" y="6680"/>
                  </a:cubicBezTo>
                  <a:lnTo>
                    <a:pt x="2209" y="1514"/>
                  </a:lnTo>
                  <a:close/>
                  <a:moveTo>
                    <a:pt x="16463" y="13230"/>
                  </a:moveTo>
                  <a:cubicBezTo>
                    <a:pt x="16285" y="13257"/>
                    <a:pt x="16117" y="13351"/>
                    <a:pt x="16002" y="13508"/>
                  </a:cubicBezTo>
                  <a:lnTo>
                    <a:pt x="14929" y="14965"/>
                  </a:lnTo>
                  <a:lnTo>
                    <a:pt x="20071" y="18746"/>
                  </a:lnTo>
                  <a:lnTo>
                    <a:pt x="21146" y="17289"/>
                  </a:lnTo>
                  <a:cubicBezTo>
                    <a:pt x="21377" y="16976"/>
                    <a:pt x="21297" y="16523"/>
                    <a:pt x="20968" y="16278"/>
                  </a:cubicBezTo>
                  <a:lnTo>
                    <a:pt x="16985" y="13361"/>
                  </a:lnTo>
                  <a:cubicBezTo>
                    <a:pt x="16829" y="13245"/>
                    <a:pt x="16641" y="13204"/>
                    <a:pt x="16463" y="13230"/>
                  </a:cubicBezTo>
                  <a:close/>
                </a:path>
              </a:pathLst>
            </a:custGeom>
            <a:solidFill>
              <a:srgbClr val="D53C1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53" name="Сгруппировать"/>
          <p:cNvGrpSpPr/>
          <p:nvPr/>
        </p:nvGrpSpPr>
        <p:grpSpPr>
          <a:xfrm>
            <a:off x="722960" y="4384781"/>
            <a:ext cx="508001" cy="508001"/>
            <a:chOff x="0" y="0"/>
            <a:chExt cx="508000" cy="508000"/>
          </a:xfrm>
        </p:grpSpPr>
        <p:sp>
          <p:nvSpPr>
            <p:cNvPr id="351" name="Кружок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2" name="Мир"/>
            <p:cNvSpPr/>
            <p:nvPr/>
          </p:nvSpPr>
          <p:spPr>
            <a:xfrm>
              <a:off x="129182" y="129182"/>
              <a:ext cx="249636" cy="24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1993" y="938"/>
                  </a:moveTo>
                  <a:cubicBezTo>
                    <a:pt x="14122" y="1194"/>
                    <a:pt x="16044" y="2125"/>
                    <a:pt x="17542" y="3512"/>
                  </a:cubicBezTo>
                  <a:cubicBezTo>
                    <a:pt x="16898" y="4108"/>
                    <a:pt x="16188" y="4611"/>
                    <a:pt x="15429" y="5012"/>
                  </a:cubicBezTo>
                  <a:cubicBezTo>
                    <a:pt x="15343" y="4850"/>
                    <a:pt x="15255" y="4689"/>
                    <a:pt x="15162" y="4531"/>
                  </a:cubicBezTo>
                  <a:cubicBezTo>
                    <a:pt x="14347" y="3140"/>
                    <a:pt x="13267" y="1918"/>
                    <a:pt x="11993" y="938"/>
                  </a:cubicBezTo>
                  <a:close/>
                  <a:moveTo>
                    <a:pt x="9560" y="943"/>
                  </a:moveTo>
                  <a:cubicBezTo>
                    <a:pt x="8289" y="1922"/>
                    <a:pt x="7211" y="3142"/>
                    <a:pt x="6397" y="4531"/>
                  </a:cubicBezTo>
                  <a:cubicBezTo>
                    <a:pt x="6308" y="4684"/>
                    <a:pt x="6222" y="4839"/>
                    <a:pt x="6139" y="4995"/>
                  </a:cubicBezTo>
                  <a:cubicBezTo>
                    <a:pt x="5392" y="4597"/>
                    <a:pt x="4693" y="4100"/>
                    <a:pt x="4058" y="3512"/>
                  </a:cubicBezTo>
                  <a:cubicBezTo>
                    <a:pt x="5545" y="2136"/>
                    <a:pt x="7450" y="1207"/>
                    <a:pt x="9560" y="943"/>
                  </a:cubicBezTo>
                  <a:close/>
                  <a:moveTo>
                    <a:pt x="10366" y="1421"/>
                  </a:moveTo>
                  <a:lnTo>
                    <a:pt x="10366" y="6141"/>
                  </a:lnTo>
                  <a:cubicBezTo>
                    <a:pt x="9165" y="6090"/>
                    <a:pt x="8002" y="5827"/>
                    <a:pt x="6920" y="5368"/>
                  </a:cubicBezTo>
                  <a:cubicBezTo>
                    <a:pt x="6992" y="5234"/>
                    <a:pt x="7066" y="5100"/>
                    <a:pt x="7143" y="4968"/>
                  </a:cubicBezTo>
                  <a:cubicBezTo>
                    <a:pt x="7960" y="3575"/>
                    <a:pt x="9062" y="2365"/>
                    <a:pt x="10366" y="1421"/>
                  </a:cubicBezTo>
                  <a:close/>
                  <a:moveTo>
                    <a:pt x="11234" y="1451"/>
                  </a:moveTo>
                  <a:cubicBezTo>
                    <a:pt x="12520" y="2391"/>
                    <a:pt x="13607" y="3589"/>
                    <a:pt x="14415" y="4968"/>
                  </a:cubicBezTo>
                  <a:cubicBezTo>
                    <a:pt x="14495" y="5104"/>
                    <a:pt x="14572" y="5244"/>
                    <a:pt x="14646" y="5383"/>
                  </a:cubicBezTo>
                  <a:cubicBezTo>
                    <a:pt x="13574" y="5833"/>
                    <a:pt x="12424" y="6090"/>
                    <a:pt x="11234" y="6141"/>
                  </a:cubicBezTo>
                  <a:lnTo>
                    <a:pt x="11234" y="1451"/>
                  </a:lnTo>
                  <a:close/>
                  <a:moveTo>
                    <a:pt x="3448" y="4128"/>
                  </a:moveTo>
                  <a:cubicBezTo>
                    <a:pt x="4152" y="4783"/>
                    <a:pt x="4928" y="5335"/>
                    <a:pt x="5759" y="5775"/>
                  </a:cubicBezTo>
                  <a:cubicBezTo>
                    <a:pt x="5120" y="7219"/>
                    <a:pt x="4759" y="8779"/>
                    <a:pt x="4701" y="10368"/>
                  </a:cubicBezTo>
                  <a:lnTo>
                    <a:pt x="876" y="10368"/>
                  </a:lnTo>
                  <a:cubicBezTo>
                    <a:pt x="979" y="7972"/>
                    <a:pt x="1935" y="5793"/>
                    <a:pt x="3448" y="4128"/>
                  </a:cubicBezTo>
                  <a:close/>
                  <a:moveTo>
                    <a:pt x="18152" y="4128"/>
                  </a:moveTo>
                  <a:cubicBezTo>
                    <a:pt x="19665" y="5793"/>
                    <a:pt x="20621" y="7972"/>
                    <a:pt x="20724" y="10368"/>
                  </a:cubicBezTo>
                  <a:lnTo>
                    <a:pt x="16858" y="10368"/>
                  </a:lnTo>
                  <a:cubicBezTo>
                    <a:pt x="16800" y="8785"/>
                    <a:pt x="16441" y="7231"/>
                    <a:pt x="15807" y="5792"/>
                  </a:cubicBezTo>
                  <a:cubicBezTo>
                    <a:pt x="16650" y="5349"/>
                    <a:pt x="17439" y="4792"/>
                    <a:pt x="18152" y="4128"/>
                  </a:cubicBezTo>
                  <a:close/>
                  <a:moveTo>
                    <a:pt x="6541" y="6148"/>
                  </a:moveTo>
                  <a:cubicBezTo>
                    <a:pt x="7739" y="6662"/>
                    <a:pt x="9031" y="6956"/>
                    <a:pt x="10366" y="7008"/>
                  </a:cubicBezTo>
                  <a:lnTo>
                    <a:pt x="10366" y="10368"/>
                  </a:lnTo>
                  <a:lnTo>
                    <a:pt x="5569" y="10368"/>
                  </a:lnTo>
                  <a:cubicBezTo>
                    <a:pt x="5626" y="8908"/>
                    <a:pt x="5956" y="7475"/>
                    <a:pt x="6541" y="6148"/>
                  </a:cubicBezTo>
                  <a:close/>
                  <a:moveTo>
                    <a:pt x="15024" y="6163"/>
                  </a:moveTo>
                  <a:cubicBezTo>
                    <a:pt x="15604" y="7486"/>
                    <a:pt x="15934" y="8914"/>
                    <a:pt x="15991" y="10368"/>
                  </a:cubicBezTo>
                  <a:lnTo>
                    <a:pt x="11234" y="10368"/>
                  </a:lnTo>
                  <a:lnTo>
                    <a:pt x="11234" y="7008"/>
                  </a:lnTo>
                  <a:cubicBezTo>
                    <a:pt x="12557" y="6956"/>
                    <a:pt x="13835" y="6668"/>
                    <a:pt x="15024" y="6163"/>
                  </a:cubicBezTo>
                  <a:close/>
                  <a:moveTo>
                    <a:pt x="876" y="11234"/>
                  </a:moveTo>
                  <a:lnTo>
                    <a:pt x="4700" y="11234"/>
                  </a:lnTo>
                  <a:cubicBezTo>
                    <a:pt x="4753" y="12849"/>
                    <a:pt x="5119" y="14437"/>
                    <a:pt x="5773" y="15903"/>
                  </a:cubicBezTo>
                  <a:cubicBezTo>
                    <a:pt x="4953" y="16335"/>
                    <a:pt x="4185" y="16876"/>
                    <a:pt x="3488" y="17518"/>
                  </a:cubicBezTo>
                  <a:cubicBezTo>
                    <a:pt x="1952" y="15847"/>
                    <a:pt x="980" y="13652"/>
                    <a:pt x="876" y="11234"/>
                  </a:cubicBezTo>
                  <a:close/>
                  <a:moveTo>
                    <a:pt x="5567" y="11234"/>
                  </a:moveTo>
                  <a:lnTo>
                    <a:pt x="10366" y="11234"/>
                  </a:lnTo>
                  <a:lnTo>
                    <a:pt x="10366" y="14676"/>
                  </a:lnTo>
                  <a:cubicBezTo>
                    <a:pt x="9036" y="14728"/>
                    <a:pt x="7749" y="15021"/>
                    <a:pt x="6554" y="15532"/>
                  </a:cubicBezTo>
                  <a:cubicBezTo>
                    <a:pt x="5955" y="14182"/>
                    <a:pt x="5619" y="12720"/>
                    <a:pt x="5567" y="11234"/>
                  </a:cubicBezTo>
                  <a:close/>
                  <a:moveTo>
                    <a:pt x="11234" y="11234"/>
                  </a:moveTo>
                  <a:lnTo>
                    <a:pt x="15992" y="11234"/>
                  </a:lnTo>
                  <a:cubicBezTo>
                    <a:pt x="15940" y="12714"/>
                    <a:pt x="15605" y="14169"/>
                    <a:pt x="15010" y="15515"/>
                  </a:cubicBezTo>
                  <a:cubicBezTo>
                    <a:pt x="13825" y="15013"/>
                    <a:pt x="12552" y="14728"/>
                    <a:pt x="11234" y="14676"/>
                  </a:cubicBezTo>
                  <a:lnTo>
                    <a:pt x="11234" y="11234"/>
                  </a:lnTo>
                  <a:close/>
                  <a:moveTo>
                    <a:pt x="16860" y="11234"/>
                  </a:moveTo>
                  <a:lnTo>
                    <a:pt x="20724" y="11234"/>
                  </a:lnTo>
                  <a:cubicBezTo>
                    <a:pt x="20620" y="13652"/>
                    <a:pt x="19648" y="15847"/>
                    <a:pt x="18112" y="17518"/>
                  </a:cubicBezTo>
                  <a:cubicBezTo>
                    <a:pt x="17406" y="16867"/>
                    <a:pt x="16627" y="16321"/>
                    <a:pt x="15795" y="15886"/>
                  </a:cubicBezTo>
                  <a:cubicBezTo>
                    <a:pt x="16444" y="14425"/>
                    <a:pt x="16807" y="12842"/>
                    <a:pt x="16860" y="11234"/>
                  </a:cubicBezTo>
                  <a:close/>
                  <a:moveTo>
                    <a:pt x="10366" y="15544"/>
                  </a:moveTo>
                  <a:lnTo>
                    <a:pt x="10366" y="20226"/>
                  </a:lnTo>
                  <a:cubicBezTo>
                    <a:pt x="9026" y="19256"/>
                    <a:pt x="7899" y="18005"/>
                    <a:pt x="7077" y="16566"/>
                  </a:cubicBezTo>
                  <a:cubicBezTo>
                    <a:pt x="7029" y="16481"/>
                    <a:pt x="6982" y="16396"/>
                    <a:pt x="6936" y="16310"/>
                  </a:cubicBezTo>
                  <a:cubicBezTo>
                    <a:pt x="8013" y="15855"/>
                    <a:pt x="9170" y="15594"/>
                    <a:pt x="10366" y="15544"/>
                  </a:cubicBezTo>
                  <a:close/>
                  <a:moveTo>
                    <a:pt x="11234" y="15544"/>
                  </a:moveTo>
                  <a:cubicBezTo>
                    <a:pt x="12418" y="15594"/>
                    <a:pt x="13563" y="15849"/>
                    <a:pt x="14631" y="16295"/>
                  </a:cubicBezTo>
                  <a:cubicBezTo>
                    <a:pt x="14582" y="16386"/>
                    <a:pt x="14532" y="16476"/>
                    <a:pt x="14480" y="16566"/>
                  </a:cubicBezTo>
                  <a:cubicBezTo>
                    <a:pt x="13667" y="17990"/>
                    <a:pt x="12556" y="19230"/>
                    <a:pt x="11234" y="20196"/>
                  </a:cubicBezTo>
                  <a:lnTo>
                    <a:pt x="11234" y="15544"/>
                  </a:lnTo>
                  <a:close/>
                  <a:moveTo>
                    <a:pt x="15415" y="16666"/>
                  </a:moveTo>
                  <a:cubicBezTo>
                    <a:pt x="16162" y="17059"/>
                    <a:pt x="16861" y="17548"/>
                    <a:pt x="17498" y="18130"/>
                  </a:cubicBezTo>
                  <a:cubicBezTo>
                    <a:pt x="16023" y="19479"/>
                    <a:pt x="14143" y="20390"/>
                    <a:pt x="12062" y="20655"/>
                  </a:cubicBezTo>
                  <a:cubicBezTo>
                    <a:pt x="13343" y="19655"/>
                    <a:pt x="14426" y="18410"/>
                    <a:pt x="15233" y="16997"/>
                  </a:cubicBezTo>
                  <a:cubicBezTo>
                    <a:pt x="15295" y="16887"/>
                    <a:pt x="15356" y="16777"/>
                    <a:pt x="15415" y="16666"/>
                  </a:cubicBezTo>
                  <a:close/>
                  <a:moveTo>
                    <a:pt x="6153" y="16683"/>
                  </a:moveTo>
                  <a:cubicBezTo>
                    <a:pt x="6209" y="16788"/>
                    <a:pt x="6267" y="16893"/>
                    <a:pt x="6326" y="16997"/>
                  </a:cubicBezTo>
                  <a:cubicBezTo>
                    <a:pt x="7132" y="18407"/>
                    <a:pt x="8212" y="19649"/>
                    <a:pt x="9489" y="20648"/>
                  </a:cubicBezTo>
                  <a:cubicBezTo>
                    <a:pt x="7428" y="20375"/>
                    <a:pt x="5565" y="19468"/>
                    <a:pt x="4102" y="18130"/>
                  </a:cubicBezTo>
                  <a:cubicBezTo>
                    <a:pt x="4730" y="17557"/>
                    <a:pt x="5418" y="17073"/>
                    <a:pt x="6153" y="16683"/>
                  </a:cubicBezTo>
                  <a:close/>
                </a:path>
              </a:pathLst>
            </a:custGeom>
            <a:solidFill>
              <a:srgbClr val="D53C1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54" name="Линия"/>
          <p:cNvSpPr/>
          <p:nvPr/>
        </p:nvSpPr>
        <p:spPr>
          <a:xfrm>
            <a:off x="722960" y="6015976"/>
            <a:ext cx="636458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grpSp>
        <p:nvGrpSpPr>
          <p:cNvPr id="357" name="Сгруппировать"/>
          <p:cNvGrpSpPr/>
          <p:nvPr/>
        </p:nvGrpSpPr>
        <p:grpSpPr>
          <a:xfrm>
            <a:off x="722960" y="6221040"/>
            <a:ext cx="508001" cy="508001"/>
            <a:chOff x="0" y="0"/>
            <a:chExt cx="508000" cy="508000"/>
          </a:xfrm>
        </p:grpSpPr>
        <p:sp>
          <p:nvSpPr>
            <p:cNvPr id="355" name="Кружок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56" name="Почта"/>
            <p:cNvSpPr/>
            <p:nvPr/>
          </p:nvSpPr>
          <p:spPr>
            <a:xfrm>
              <a:off x="100941" y="157243"/>
              <a:ext cx="306118" cy="19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4" y="0"/>
                  </a:moveTo>
                  <a:lnTo>
                    <a:pt x="10803" y="12213"/>
                  </a:lnTo>
                  <a:lnTo>
                    <a:pt x="20856" y="0"/>
                  </a:lnTo>
                  <a:lnTo>
                    <a:pt x="744" y="0"/>
                  </a:lnTo>
                  <a:close/>
                  <a:moveTo>
                    <a:pt x="0" y="157"/>
                  </a:moveTo>
                  <a:lnTo>
                    <a:pt x="0" y="21418"/>
                  </a:lnTo>
                  <a:cubicBezTo>
                    <a:pt x="0" y="21518"/>
                    <a:pt x="52" y="21600"/>
                    <a:pt x="115" y="21600"/>
                  </a:cubicBezTo>
                  <a:lnTo>
                    <a:pt x="21485" y="21600"/>
                  </a:lnTo>
                  <a:cubicBezTo>
                    <a:pt x="21548" y="21600"/>
                    <a:pt x="21600" y="21518"/>
                    <a:pt x="21600" y="21418"/>
                  </a:cubicBezTo>
                  <a:lnTo>
                    <a:pt x="21600" y="157"/>
                  </a:lnTo>
                  <a:lnTo>
                    <a:pt x="10976" y="13181"/>
                  </a:lnTo>
                  <a:cubicBezTo>
                    <a:pt x="10924" y="13245"/>
                    <a:pt x="10861" y="13272"/>
                    <a:pt x="10797" y="13272"/>
                  </a:cubicBezTo>
                  <a:cubicBezTo>
                    <a:pt x="10734" y="13272"/>
                    <a:pt x="10669" y="13233"/>
                    <a:pt x="10612" y="1317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D53C1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58" name="info@cebora.ru"/>
          <p:cNvSpPr txBox="1"/>
          <p:nvPr/>
        </p:nvSpPr>
        <p:spPr>
          <a:xfrm>
            <a:off x="1589770" y="6333648"/>
            <a:ext cx="1576083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defTabSz="355600">
              <a:lnSpc>
                <a:spcPct val="120000"/>
              </a:lnSpc>
              <a:spcBef>
                <a:spcPts val="0"/>
              </a:spcBef>
              <a:defRPr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6" invalidUrl="" action="" tgtFrame="" tooltip="" history="1" highlightClick="0" endSnd="0"/>
              </a:rPr>
              <a:t>info@cebora.ru</a:t>
            </a:r>
          </a:p>
        </p:txBody>
      </p:sp>
      <p:sp>
        <p:nvSpPr>
          <p:cNvPr id="359" name="Линия"/>
          <p:cNvSpPr/>
          <p:nvPr/>
        </p:nvSpPr>
        <p:spPr>
          <a:xfrm>
            <a:off x="722960" y="6934105"/>
            <a:ext cx="636458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grpSp>
        <p:nvGrpSpPr>
          <p:cNvPr id="362" name="Сгруппировать"/>
          <p:cNvGrpSpPr/>
          <p:nvPr/>
        </p:nvGrpSpPr>
        <p:grpSpPr>
          <a:xfrm>
            <a:off x="722960" y="7139170"/>
            <a:ext cx="508001" cy="508001"/>
            <a:chOff x="0" y="0"/>
            <a:chExt cx="508000" cy="508000"/>
          </a:xfrm>
        </p:grpSpPr>
        <p:sp>
          <p:nvSpPr>
            <p:cNvPr id="360" name="Кружок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61" name="Бумажный самолетик"/>
            <p:cNvSpPr/>
            <p:nvPr/>
          </p:nvSpPr>
          <p:spPr>
            <a:xfrm>
              <a:off x="141107" y="129182"/>
              <a:ext cx="225786" cy="24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rgbClr val="D53C1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63" name="@ceboraru"/>
          <p:cNvSpPr txBox="1"/>
          <p:nvPr/>
        </p:nvSpPr>
        <p:spPr>
          <a:xfrm>
            <a:off x="1606703" y="7278853"/>
            <a:ext cx="1084256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@ceboraru</a:t>
            </a:r>
          </a:p>
        </p:txBody>
      </p:sp>
      <p:sp>
        <p:nvSpPr>
          <p:cNvPr id="364" name="Линия"/>
          <p:cNvSpPr/>
          <p:nvPr/>
        </p:nvSpPr>
        <p:spPr>
          <a:xfrm>
            <a:off x="722960" y="7852235"/>
            <a:ext cx="262623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65" name="vk.com/cebora1"/>
          <p:cNvSpPr txBox="1"/>
          <p:nvPr/>
        </p:nvSpPr>
        <p:spPr>
          <a:xfrm>
            <a:off x="1606703" y="8211272"/>
            <a:ext cx="1371097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vk.com/cebora1</a:t>
            </a:r>
          </a:p>
        </p:txBody>
      </p:sp>
      <p:sp>
        <p:nvSpPr>
          <p:cNvPr id="366" name="Линия"/>
          <p:cNvSpPr/>
          <p:nvPr/>
        </p:nvSpPr>
        <p:spPr>
          <a:xfrm>
            <a:off x="722960" y="8770365"/>
            <a:ext cx="2673321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grpSp>
        <p:nvGrpSpPr>
          <p:cNvPr id="369" name="Сгруппировать"/>
          <p:cNvGrpSpPr/>
          <p:nvPr/>
        </p:nvGrpSpPr>
        <p:grpSpPr>
          <a:xfrm>
            <a:off x="722960" y="8975430"/>
            <a:ext cx="508001" cy="508001"/>
            <a:chOff x="0" y="0"/>
            <a:chExt cx="508000" cy="508000"/>
          </a:xfrm>
        </p:grpSpPr>
        <p:sp>
          <p:nvSpPr>
            <p:cNvPr id="367" name="Кружок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68" name="Изображение" descr="Изображение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4433" y="108685"/>
              <a:ext cx="179134" cy="2906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370" name="ok.ru/cebora"/>
          <p:cNvSpPr txBox="1"/>
          <p:nvPr/>
        </p:nvSpPr>
        <p:spPr>
          <a:xfrm>
            <a:off x="1615170" y="9117545"/>
            <a:ext cx="1084256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ok.ru/cebora</a:t>
            </a:r>
          </a:p>
        </p:txBody>
      </p:sp>
      <p:grpSp>
        <p:nvGrpSpPr>
          <p:cNvPr id="373" name="Сгруппировать"/>
          <p:cNvGrpSpPr/>
          <p:nvPr/>
        </p:nvGrpSpPr>
        <p:grpSpPr>
          <a:xfrm>
            <a:off x="722960" y="8057300"/>
            <a:ext cx="508001" cy="508001"/>
            <a:chOff x="0" y="0"/>
            <a:chExt cx="508000" cy="508000"/>
          </a:xfrm>
        </p:grpSpPr>
        <p:sp>
          <p:nvSpPr>
            <p:cNvPr id="371" name="Кружок"/>
            <p:cNvSpPr/>
            <p:nvPr/>
          </p:nvSpPr>
          <p:spPr>
            <a:xfrm>
              <a:off x="0" y="0"/>
              <a:ext cx="508000" cy="50800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5742" tIns="15742" rIns="15742" bIns="15742" numCol="1" anchor="ctr">
              <a:noAutofit/>
            </a:bodyPr>
            <a:lstStyle/>
            <a:p>
              <a:pPr algn="ctr" defTabSz="643584">
                <a:lnSpc>
                  <a:spcPct val="100000"/>
                </a:lnSpc>
                <a:spcBef>
                  <a:spcPts val="0"/>
                </a:spcBef>
                <a:defRPr sz="24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72" name="Изображение" descr="Изображение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226" y="189169"/>
              <a:ext cx="294506" cy="168157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sp>
        <p:nvSpPr>
          <p:cNvPr id="374" name="Кружок"/>
          <p:cNvSpPr/>
          <p:nvPr/>
        </p:nvSpPr>
        <p:spPr>
          <a:xfrm>
            <a:off x="4439827" y="7129993"/>
            <a:ext cx="508001" cy="508001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5" name="dzen.ru/cebora"/>
          <p:cNvSpPr txBox="1"/>
          <p:nvPr/>
        </p:nvSpPr>
        <p:spPr>
          <a:xfrm>
            <a:off x="5196570" y="7269675"/>
            <a:ext cx="1776042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dzen.ru/cebora</a:t>
            </a:r>
          </a:p>
        </p:txBody>
      </p:sp>
      <p:sp>
        <p:nvSpPr>
          <p:cNvPr id="376" name="Линия"/>
          <p:cNvSpPr/>
          <p:nvPr/>
        </p:nvSpPr>
        <p:spPr>
          <a:xfrm>
            <a:off x="4439827" y="7843058"/>
            <a:ext cx="262623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77" name="rutube.ru/channel/cebora"/>
          <p:cNvSpPr txBox="1"/>
          <p:nvPr/>
        </p:nvSpPr>
        <p:spPr>
          <a:xfrm>
            <a:off x="5196570" y="8202095"/>
            <a:ext cx="2168221" cy="2288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rutube.ru/channel/cebora</a:t>
            </a:r>
          </a:p>
        </p:txBody>
      </p:sp>
      <p:sp>
        <p:nvSpPr>
          <p:cNvPr id="378" name="Линия"/>
          <p:cNvSpPr/>
          <p:nvPr/>
        </p:nvSpPr>
        <p:spPr>
          <a:xfrm>
            <a:off x="4439827" y="8761188"/>
            <a:ext cx="2673320" cy="1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79" name="Кружок"/>
          <p:cNvSpPr/>
          <p:nvPr/>
        </p:nvSpPr>
        <p:spPr>
          <a:xfrm>
            <a:off x="4439827" y="8966253"/>
            <a:ext cx="508001" cy="508001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0" name="www.youtube.com/cebora"/>
          <p:cNvSpPr txBox="1"/>
          <p:nvPr/>
        </p:nvSpPr>
        <p:spPr>
          <a:xfrm>
            <a:off x="5205037" y="9108368"/>
            <a:ext cx="2151287" cy="228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>
            <a:lvl1pPr algn="just" defTabSz="355600">
              <a:lnSpc>
                <a:spcPct val="120000"/>
              </a:lnSpc>
              <a:spcBef>
                <a:spcPts val="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www.youtube.com/cebora</a:t>
            </a:r>
          </a:p>
        </p:txBody>
      </p:sp>
      <p:sp>
        <p:nvSpPr>
          <p:cNvPr id="381" name="Кружок"/>
          <p:cNvSpPr/>
          <p:nvPr/>
        </p:nvSpPr>
        <p:spPr>
          <a:xfrm>
            <a:off x="4439827" y="8048123"/>
            <a:ext cx="508001" cy="508001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2" name="Линия"/>
          <p:cNvSpPr/>
          <p:nvPr/>
        </p:nvSpPr>
        <p:spPr>
          <a:xfrm flipH="1">
            <a:off x="3847572" y="6954267"/>
            <a:ext cx="1" cy="2529749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pic>
        <p:nvPicPr>
          <p:cNvPr id="383" name="Изображение" descr="Изображение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69010" y="7268353"/>
            <a:ext cx="249635" cy="249635"/>
          </a:xfrm>
          <a:prstGeom prst="rect">
            <a:avLst/>
          </a:prstGeom>
          <a:ln w="3175">
            <a:miter lim="400000"/>
          </a:ln>
        </p:spPr>
      </p:pic>
      <p:pic>
        <p:nvPicPr>
          <p:cNvPr id="384" name="Изображение" descr="Изображение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43591" y="8161064"/>
            <a:ext cx="300473" cy="300473"/>
          </a:xfrm>
          <a:prstGeom prst="rect">
            <a:avLst/>
          </a:prstGeom>
          <a:ln w="3175">
            <a:miter lim="400000"/>
          </a:ln>
        </p:spPr>
      </p:pic>
      <p:sp>
        <p:nvSpPr>
          <p:cNvPr id="385" name="Треугольник"/>
          <p:cNvSpPr/>
          <p:nvPr/>
        </p:nvSpPr>
        <p:spPr>
          <a:xfrm rot="5379230">
            <a:off x="4582948" y="9085624"/>
            <a:ext cx="303441" cy="252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53C1F"/>
          </a:solidFill>
          <a:ln w="3175">
            <a:miter lim="400000"/>
          </a:ln>
        </p:spPr>
        <p:txBody>
          <a:bodyPr lIns="15742" tIns="15742" rIns="15742" bIns="15742" anchor="ctr"/>
          <a:lstStyle/>
          <a:p>
            <a:pPr algn="ctr" defTabSz="643584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6" name="Линия"/>
          <p:cNvSpPr/>
          <p:nvPr/>
        </p:nvSpPr>
        <p:spPr>
          <a:xfrm flipH="1">
            <a:off x="2587232" y="4115069"/>
            <a:ext cx="1" cy="992027"/>
          </a:xfrm>
          <a:prstGeom prst="line">
            <a:avLst/>
          </a:prstGeom>
          <a:ln w="3175">
            <a:solidFill>
              <a:srgbClr val="FFFFFF"/>
            </a:solidFill>
            <a:miter lim="400000"/>
          </a:ln>
        </p:spPr>
        <p:txBody>
          <a:bodyPr lIns="15742" tIns="15742" rIns="15742" bIns="15742" anchor="ctr"/>
          <a:lstStyle/>
          <a:p>
            <a:pPr/>
          </a:p>
        </p:txBody>
      </p:sp>
      <p:sp>
        <p:nvSpPr>
          <p:cNvPr id="387" name="Выездные демонстрации и пусконаладка…"/>
          <p:cNvSpPr txBox="1"/>
          <p:nvPr/>
        </p:nvSpPr>
        <p:spPr>
          <a:xfrm>
            <a:off x="2726388" y="4193949"/>
            <a:ext cx="4015645" cy="8342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742" tIns="15742" rIns="15742" bIns="15742" anchor="ctr">
            <a:spAutoFit/>
          </a:bodyPr>
          <a:lstStyle/>
          <a:p>
            <a:pPr marL="127000" indent="-127000" algn="just" defTabSz="355600">
              <a:lnSpc>
                <a:spcPct val="120000"/>
              </a:lnSpc>
              <a:spcBef>
                <a:spcPts val="0"/>
              </a:spcBef>
              <a:buSzPct val="123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Выездные демонстрации и пусконаладка</a:t>
            </a:r>
          </a:p>
          <a:p>
            <a:pPr marL="127000" indent="-127000" algn="just" defTabSz="355600">
              <a:lnSpc>
                <a:spcPct val="120000"/>
              </a:lnSpc>
              <a:spcBef>
                <a:spcPts val="0"/>
              </a:spcBef>
              <a:buSzPct val="123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Бесплатная доставка по России</a:t>
            </a:r>
          </a:p>
          <a:p>
            <a:pPr marL="127000" indent="-127000" algn="just" defTabSz="355600">
              <a:lnSpc>
                <a:spcPct val="120000"/>
              </a:lnSpc>
              <a:spcBef>
                <a:spcPts val="0"/>
              </a:spcBef>
              <a:buSzPct val="123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Круглосуточная техподдержка</a:t>
            </a:r>
          </a:p>
          <a:p>
            <a:pPr marL="127000" indent="-127000" algn="just" defTabSz="355600">
              <a:lnSpc>
                <a:spcPct val="120000"/>
              </a:lnSpc>
              <a:spcBef>
                <a:spcPts val="0"/>
              </a:spcBef>
              <a:buSzPct val="123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Собственный сервисный центр</a:t>
            </a:r>
          </a:p>
          <a:p>
            <a:pPr marL="127000" indent="-127000" algn="just" defTabSz="355600">
              <a:lnSpc>
                <a:spcPct val="120000"/>
              </a:lnSpc>
              <a:spcBef>
                <a:spcPts val="0"/>
              </a:spcBef>
              <a:buSzPct val="123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Школы Cebora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 upright="0">
        <a:spAutoFit/>
      </a:bodyPr>
      <a:lstStyle>
        <a:defPPr marL="0" marR="0" indent="0" algn="ctr" defTabSz="6435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 upright="0">
        <a:spAutoFit/>
      </a:bodyPr>
      <a:lstStyle>
        <a:defPPr marL="0" marR="0" indent="0" algn="l" defTabSz="1901001" rtl="0" fontAlgn="auto" latinLnBrk="0" hangingPunct="0">
          <a:lnSpc>
            <a:spcPct val="90000"/>
          </a:lnSpc>
          <a:spcBef>
            <a:spcPts val="3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 upright="0">
        <a:spAutoFit/>
      </a:bodyPr>
      <a:lstStyle>
        <a:defPPr marL="0" marR="0" indent="0" algn="ctr" defTabSz="64358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742" tIns="15742" rIns="15742" bIns="15742" numCol="1" spcCol="38100" rtlCol="0" anchor="ctr" upright="0">
        <a:spAutoFit/>
      </a:bodyPr>
      <a:lstStyle>
        <a:defPPr marL="0" marR="0" indent="0" algn="l" defTabSz="1901001" rtl="0" fontAlgn="auto" latinLnBrk="0" hangingPunct="0">
          <a:lnSpc>
            <a:spcPct val="90000"/>
          </a:lnSpc>
          <a:spcBef>
            <a:spcPts val="3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